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4"/>
  </p:notesMasterIdLst>
  <p:sldIdLst>
    <p:sldId id="256" r:id="rId2"/>
    <p:sldId id="258" r:id="rId3"/>
    <p:sldId id="257" r:id="rId4"/>
    <p:sldId id="267" r:id="rId5"/>
    <p:sldId id="286" r:id="rId6"/>
    <p:sldId id="287" r:id="rId7"/>
    <p:sldId id="259" r:id="rId8"/>
    <p:sldId id="260" r:id="rId9"/>
    <p:sldId id="261" r:id="rId10"/>
    <p:sldId id="262" r:id="rId11"/>
    <p:sldId id="266" r:id="rId12"/>
    <p:sldId id="263" r:id="rId13"/>
    <p:sldId id="264" r:id="rId14"/>
    <p:sldId id="269" r:id="rId15"/>
    <p:sldId id="265" r:id="rId16"/>
    <p:sldId id="272" r:id="rId17"/>
    <p:sldId id="273" r:id="rId18"/>
    <p:sldId id="270" r:id="rId19"/>
    <p:sldId id="268"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97"/>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57736-9B56-0B4F-9093-62340A94E0D8}" type="datetimeFigureOut">
              <a:rPr lang="en-US" smtClean="0"/>
              <a:t>4/13/22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A3F51-9A20-7649-B462-009265AD115F}" type="slidenum">
              <a:rPr lang="en-US" smtClean="0"/>
              <a:t>‹#›</a:t>
            </a:fld>
            <a:endParaRPr lang="en-US"/>
          </a:p>
        </p:txBody>
      </p:sp>
    </p:spTree>
    <p:extLst>
      <p:ext uri="{BB962C8B-B14F-4D97-AF65-F5344CB8AC3E}">
        <p14:creationId xmlns:p14="http://schemas.microsoft.com/office/powerpoint/2010/main" val="208251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c2-54-172-16-142.compute-1.amazonaws.com/admin_are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mailto:admin@mail.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http://ec2-54-172-16-142.compute-1.amazonaws.com/ to view our website</a:t>
            </a:r>
          </a:p>
          <a:p>
            <a:r>
              <a:rPr lang="en-US" dirty="0"/>
              <a:t>Visit our </a:t>
            </a:r>
            <a:r>
              <a:rPr lang="en-US" dirty="0" err="1"/>
              <a:t>github</a:t>
            </a:r>
            <a:r>
              <a:rPr lang="en-US" dirty="0"/>
              <a:t> repo: https://</a:t>
            </a:r>
            <a:r>
              <a:rPr lang="en-US" dirty="0" err="1"/>
              <a:t>github.com</a:t>
            </a:r>
            <a:r>
              <a:rPr lang="en-US" dirty="0"/>
              <a:t>/</a:t>
            </a:r>
            <a:r>
              <a:rPr lang="en-US" dirty="0" err="1"/>
              <a:t>kassiejgarcia</a:t>
            </a:r>
            <a:r>
              <a:rPr lang="en-US" dirty="0"/>
              <a:t>/Software-Engineering-Project</a:t>
            </a:r>
          </a:p>
        </p:txBody>
      </p:sp>
      <p:sp>
        <p:nvSpPr>
          <p:cNvPr id="4" name="Slide Number Placeholder 3"/>
          <p:cNvSpPr>
            <a:spLocks noGrp="1"/>
          </p:cNvSpPr>
          <p:nvPr>
            <p:ph type="sldNum" sz="quarter" idx="5"/>
          </p:nvPr>
        </p:nvSpPr>
        <p:spPr/>
        <p:txBody>
          <a:bodyPr/>
          <a:lstStyle/>
          <a:p>
            <a:fld id="{3B1A3F51-9A20-7649-B462-009265AD115F}" type="slidenum">
              <a:rPr lang="en-US" smtClean="0"/>
              <a:t>1</a:t>
            </a:fld>
            <a:endParaRPr lang="en-US"/>
          </a:p>
        </p:txBody>
      </p:sp>
    </p:spTree>
    <p:extLst>
      <p:ext uri="{BB962C8B-B14F-4D97-AF65-F5344CB8AC3E}">
        <p14:creationId xmlns:p14="http://schemas.microsoft.com/office/powerpoint/2010/main" val="272842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p>
        </p:txBody>
      </p:sp>
      <p:sp>
        <p:nvSpPr>
          <p:cNvPr id="4" name="Slide Number Placeholder 3"/>
          <p:cNvSpPr>
            <a:spLocks noGrp="1"/>
          </p:cNvSpPr>
          <p:nvPr>
            <p:ph type="sldNum" sz="quarter" idx="5"/>
          </p:nvPr>
        </p:nvSpPr>
        <p:spPr/>
        <p:txBody>
          <a:bodyPr/>
          <a:lstStyle/>
          <a:p>
            <a:fld id="{3B1A3F51-9A20-7649-B462-009265AD115F}" type="slidenum">
              <a:rPr lang="en-US" smtClean="0"/>
              <a:t>6</a:t>
            </a:fld>
            <a:endParaRPr lang="en-US"/>
          </a:p>
        </p:txBody>
      </p:sp>
    </p:spTree>
    <p:extLst>
      <p:ext uri="{BB962C8B-B14F-4D97-AF65-F5344CB8AC3E}">
        <p14:creationId xmlns:p14="http://schemas.microsoft.com/office/powerpoint/2010/main" val="50170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log in and view this admin panel for yourself. Just visit </a:t>
            </a:r>
            <a:r>
              <a:rPr lang="en-US" sz="1200" b="0" i="0" u="sng" strike="noStrike" kern="1200" dirty="0">
                <a:solidFill>
                  <a:schemeClr val="tx1"/>
                </a:solidFill>
                <a:effectLst/>
                <a:latin typeface="+mn-lt"/>
                <a:ea typeface="+mn-ea"/>
                <a:cs typeface="+mn-cs"/>
                <a:hlinkClick r:id="rId3"/>
              </a:rPr>
              <a:t>http://ec2-54-172-16-142.compute-1.amazonaws.com/admin_area</a:t>
            </a:r>
            <a:r>
              <a:rPr lang="en-US" sz="1200" b="0" i="0" u="none" strike="noStrike" kern="1200" dirty="0">
                <a:solidFill>
                  <a:schemeClr val="tx1"/>
                </a:solidFill>
                <a:effectLst/>
                <a:latin typeface="+mn-lt"/>
                <a:ea typeface="+mn-ea"/>
                <a:cs typeface="+mn-cs"/>
              </a:rPr>
              <a:t> and login with username: </a:t>
            </a:r>
            <a:r>
              <a:rPr lang="en-US" sz="1200" b="0" i="0" u="sng" strike="noStrike" kern="1200" dirty="0">
                <a:solidFill>
                  <a:schemeClr val="tx1"/>
                </a:solidFill>
                <a:effectLst/>
                <a:latin typeface="+mn-lt"/>
                <a:ea typeface="+mn-ea"/>
                <a:cs typeface="+mn-cs"/>
                <a:hlinkClick r:id="rId4"/>
              </a:rPr>
              <a:t>admin@mail.com</a:t>
            </a:r>
            <a:r>
              <a:rPr lang="en-US" sz="1200" b="0" i="0" u="none" strike="noStrike" kern="1200" dirty="0">
                <a:solidFill>
                  <a:schemeClr val="tx1"/>
                </a:solidFill>
                <a:effectLst/>
                <a:latin typeface="+mn-lt"/>
                <a:ea typeface="+mn-ea"/>
                <a:cs typeface="+mn-cs"/>
              </a:rPr>
              <a:t> | password: Password@123</a:t>
            </a:r>
            <a:endParaRPr lang="en-US" dirty="0"/>
          </a:p>
        </p:txBody>
      </p:sp>
      <p:sp>
        <p:nvSpPr>
          <p:cNvPr id="4" name="Slide Number Placeholder 3"/>
          <p:cNvSpPr>
            <a:spLocks noGrp="1"/>
          </p:cNvSpPr>
          <p:nvPr>
            <p:ph type="sldNum" sz="quarter" idx="5"/>
          </p:nvPr>
        </p:nvSpPr>
        <p:spPr/>
        <p:txBody>
          <a:bodyPr/>
          <a:lstStyle/>
          <a:p>
            <a:fld id="{3B1A3F51-9A20-7649-B462-009265AD115F}" type="slidenum">
              <a:rPr lang="en-US" smtClean="0"/>
              <a:t>20</a:t>
            </a:fld>
            <a:endParaRPr lang="en-US"/>
          </a:p>
        </p:txBody>
      </p:sp>
    </p:spTree>
    <p:extLst>
      <p:ext uri="{BB962C8B-B14F-4D97-AF65-F5344CB8AC3E}">
        <p14:creationId xmlns:p14="http://schemas.microsoft.com/office/powerpoint/2010/main" val="147628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April 13,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8268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April 13,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5114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April 13,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6172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April 13,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1860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April 13,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836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April 13,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18662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April 13,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004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April 13,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5373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April 13,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0167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April 13,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4409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April 13,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7552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April 13,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4100265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ec2-54-172-16-142.compute-1.amazonaws.com/admin_are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1388285-1105-76DF-1534-F14FB0FB745C}"/>
              </a:ext>
            </a:extLst>
          </p:cNvPr>
          <p:cNvPicPr>
            <a:picLocks noChangeAspect="1"/>
          </p:cNvPicPr>
          <p:nvPr/>
        </p:nvPicPr>
        <p:blipFill rotWithShape="1">
          <a:blip r:embed="rId3"/>
          <a:srcRect l="11050" r="22051"/>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AAFCA7-D6DB-2045-AF5D-D8885779A095}"/>
              </a:ext>
            </a:extLst>
          </p:cNvPr>
          <p:cNvSpPr>
            <a:spLocks noGrp="1"/>
          </p:cNvSpPr>
          <p:nvPr>
            <p:ph type="ctrTitle"/>
          </p:nvPr>
        </p:nvSpPr>
        <p:spPr>
          <a:xfrm>
            <a:off x="5275425" y="768485"/>
            <a:ext cx="6133656" cy="3169674"/>
          </a:xfrm>
        </p:spPr>
        <p:txBody>
          <a:bodyPr>
            <a:normAutofit/>
          </a:bodyPr>
          <a:lstStyle/>
          <a:p>
            <a:pPr algn="r"/>
            <a:r>
              <a:rPr lang="en-US" dirty="0">
                <a:solidFill>
                  <a:schemeClr val="bg1"/>
                </a:solidFill>
              </a:rPr>
              <a:t>Group 2 Software Engineering project</a:t>
            </a:r>
          </a:p>
        </p:txBody>
      </p:sp>
      <p:sp>
        <p:nvSpPr>
          <p:cNvPr id="3" name="Subtitle 2">
            <a:extLst>
              <a:ext uri="{FF2B5EF4-FFF2-40B4-BE49-F238E27FC236}">
                <a16:creationId xmlns:a16="http://schemas.microsoft.com/office/drawing/2014/main" id="{CC41CB14-BD69-4440-BBA6-EC073EF9640F}"/>
              </a:ext>
            </a:extLst>
          </p:cNvPr>
          <p:cNvSpPr>
            <a:spLocks noGrp="1"/>
          </p:cNvSpPr>
          <p:nvPr>
            <p:ph type="subTitle" idx="1"/>
          </p:nvPr>
        </p:nvSpPr>
        <p:spPr>
          <a:xfrm>
            <a:off x="5862918" y="4793128"/>
            <a:ext cx="5462494" cy="1141157"/>
          </a:xfrm>
        </p:spPr>
        <p:txBody>
          <a:bodyPr>
            <a:normAutofit/>
          </a:bodyPr>
          <a:lstStyle/>
          <a:p>
            <a:pPr algn="r"/>
            <a:r>
              <a:rPr lang="en-US" sz="1400" dirty="0">
                <a:solidFill>
                  <a:schemeClr val="bg1"/>
                </a:solidFill>
              </a:rPr>
              <a:t>E-Commerce Website:</a:t>
            </a:r>
          </a:p>
          <a:p>
            <a:pPr algn="r"/>
            <a:r>
              <a:rPr lang="en-US" sz="1400" dirty="0">
                <a:solidFill>
                  <a:schemeClr val="bg1"/>
                </a:solidFill>
              </a:rPr>
              <a:t>Hug With Mug Coffee company</a:t>
            </a:r>
          </a:p>
        </p:txBody>
      </p:sp>
      <p:sp>
        <p:nvSpPr>
          <p:cNvPr id="5" name="TextBox 4">
            <a:extLst>
              <a:ext uri="{FF2B5EF4-FFF2-40B4-BE49-F238E27FC236}">
                <a16:creationId xmlns:a16="http://schemas.microsoft.com/office/drawing/2014/main" id="{826630D6-4212-EE43-9C26-684EBFD9DC42}"/>
              </a:ext>
            </a:extLst>
          </p:cNvPr>
          <p:cNvSpPr txBox="1"/>
          <p:nvPr/>
        </p:nvSpPr>
        <p:spPr>
          <a:xfrm>
            <a:off x="-38152" y="6488669"/>
            <a:ext cx="346570"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94643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ABD37-CABD-B841-8837-77361538510B}"/>
              </a:ext>
            </a:extLst>
          </p:cNvPr>
          <p:cNvSpPr>
            <a:spLocks noGrp="1"/>
          </p:cNvSpPr>
          <p:nvPr>
            <p:ph type="title"/>
          </p:nvPr>
        </p:nvSpPr>
        <p:spPr>
          <a:xfrm>
            <a:off x="1371600" y="457200"/>
            <a:ext cx="4911393" cy="1556724"/>
          </a:xfrm>
        </p:spPr>
        <p:txBody>
          <a:bodyPr anchor="b">
            <a:normAutofit/>
          </a:bodyPr>
          <a:lstStyle/>
          <a:p>
            <a:r>
              <a:rPr lang="en-US" dirty="0"/>
              <a:t>Home Page</a:t>
            </a:r>
          </a:p>
        </p:txBody>
      </p:sp>
      <p:sp>
        <p:nvSpPr>
          <p:cNvPr id="12" name="Content Placeholder 11">
            <a:extLst>
              <a:ext uri="{FF2B5EF4-FFF2-40B4-BE49-F238E27FC236}">
                <a16:creationId xmlns:a16="http://schemas.microsoft.com/office/drawing/2014/main" id="{83AE7428-20BE-94E2-3EAA-B1B96BA2EAD1}"/>
              </a:ext>
            </a:extLst>
          </p:cNvPr>
          <p:cNvSpPr>
            <a:spLocks noGrp="1"/>
          </p:cNvSpPr>
          <p:nvPr>
            <p:ph idx="1"/>
          </p:nvPr>
        </p:nvSpPr>
        <p:spPr>
          <a:xfrm>
            <a:off x="118753" y="2345635"/>
            <a:ext cx="6164240" cy="3583940"/>
          </a:xfrm>
        </p:spPr>
        <p:txBody>
          <a:bodyPr anchor="t">
            <a:normAutofit/>
          </a:bodyPr>
          <a:lstStyle/>
          <a:p>
            <a:r>
              <a:rPr lang="en-US" dirty="0"/>
              <a:t>Our homepage displays a slideshow consisting of three images showcasing the products that we sell. Below this, we show our “bestsellers”- which consists of 8 products shown in display blocks. These blocks include the </a:t>
            </a:r>
            <a:r>
              <a:rPr lang="en-US" i="1" dirty="0"/>
              <a:t>first product image</a:t>
            </a:r>
            <a:r>
              <a:rPr lang="en-US" dirty="0"/>
              <a:t>, </a:t>
            </a:r>
            <a:r>
              <a:rPr lang="en-US" i="1" dirty="0"/>
              <a:t>an (optional) sale banner</a:t>
            </a:r>
            <a:r>
              <a:rPr lang="en-US" dirty="0"/>
              <a:t>, </a:t>
            </a:r>
            <a:r>
              <a:rPr lang="en-US" i="1" dirty="0"/>
              <a:t>a view details button</a:t>
            </a:r>
            <a:r>
              <a:rPr lang="en-US" dirty="0"/>
              <a:t>, and </a:t>
            </a:r>
            <a:r>
              <a:rPr lang="en-US" i="1" dirty="0"/>
              <a:t>an add to cart button </a:t>
            </a:r>
            <a:r>
              <a:rPr lang="en-US" dirty="0"/>
              <a:t>which links the user to the product display page.</a:t>
            </a:r>
            <a:endParaRPr lang="en-US" sz="1600" dirty="0"/>
          </a:p>
        </p:txBody>
      </p:sp>
      <p:pic>
        <p:nvPicPr>
          <p:cNvPr id="8" name="Content Placeholder 7" descr="Graphical user interface&#10;&#10;Description automatically generated">
            <a:extLst>
              <a:ext uri="{FF2B5EF4-FFF2-40B4-BE49-F238E27FC236}">
                <a16:creationId xmlns:a16="http://schemas.microsoft.com/office/drawing/2014/main" id="{7CF58636-E048-8F4F-B733-AD4509AB94D7}"/>
              </a:ext>
            </a:extLst>
          </p:cNvPr>
          <p:cNvPicPr>
            <a:picLocks noChangeAspect="1"/>
          </p:cNvPicPr>
          <p:nvPr/>
        </p:nvPicPr>
        <p:blipFill>
          <a:blip r:embed="rId2"/>
          <a:stretch>
            <a:fillRect/>
          </a:stretch>
        </p:blipFill>
        <p:spPr>
          <a:xfrm>
            <a:off x="6597137" y="3021028"/>
            <a:ext cx="5090161" cy="3047263"/>
          </a:xfrm>
          <a:prstGeom prst="rect">
            <a:avLst/>
          </a:prstGeom>
        </p:spPr>
      </p:pic>
      <p:sp>
        <p:nvSpPr>
          <p:cNvPr id="17" name="Rectangle 16">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B29A7897-03AE-3B4D-8B0B-18B7179EF704}"/>
              </a:ext>
            </a:extLst>
          </p:cNvPr>
          <p:cNvPicPr>
            <a:picLocks noChangeAspect="1"/>
          </p:cNvPicPr>
          <p:nvPr/>
        </p:nvPicPr>
        <p:blipFill>
          <a:blip r:embed="rId3"/>
          <a:stretch>
            <a:fillRect/>
          </a:stretch>
        </p:blipFill>
        <p:spPr>
          <a:xfrm>
            <a:off x="6615896" y="269748"/>
            <a:ext cx="5074349" cy="2418773"/>
          </a:xfrm>
          <a:prstGeom prst="rect">
            <a:avLst/>
          </a:prstGeom>
        </p:spPr>
      </p:pic>
    </p:spTree>
    <p:extLst>
      <p:ext uri="{BB962C8B-B14F-4D97-AF65-F5344CB8AC3E}">
        <p14:creationId xmlns:p14="http://schemas.microsoft.com/office/powerpoint/2010/main" val="211423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7A64A-D278-B44D-9DA7-6B652ECC9738}"/>
              </a:ext>
            </a:extLst>
          </p:cNvPr>
          <p:cNvSpPr>
            <a:spLocks noGrp="1"/>
          </p:cNvSpPr>
          <p:nvPr>
            <p:ph type="title"/>
          </p:nvPr>
        </p:nvSpPr>
        <p:spPr>
          <a:xfrm>
            <a:off x="1371600" y="457200"/>
            <a:ext cx="4911393" cy="1556724"/>
          </a:xfrm>
        </p:spPr>
        <p:txBody>
          <a:bodyPr anchor="b">
            <a:normAutofit/>
          </a:bodyPr>
          <a:lstStyle/>
          <a:p>
            <a:pPr>
              <a:lnSpc>
                <a:spcPct val="90000"/>
              </a:lnSpc>
            </a:pPr>
            <a:r>
              <a:rPr lang="en-US" dirty="0"/>
              <a:t>Shop Pages (shop all /By category)</a:t>
            </a:r>
            <a:endParaRPr lang="en-US"/>
          </a:p>
        </p:txBody>
      </p:sp>
      <p:sp>
        <p:nvSpPr>
          <p:cNvPr id="3" name="Content Placeholder 2">
            <a:extLst>
              <a:ext uri="{FF2B5EF4-FFF2-40B4-BE49-F238E27FC236}">
                <a16:creationId xmlns:a16="http://schemas.microsoft.com/office/drawing/2014/main" id="{18A9189D-47FA-DE47-A582-65A0D8282F1D}"/>
              </a:ext>
            </a:extLst>
          </p:cNvPr>
          <p:cNvSpPr>
            <a:spLocks noGrp="1"/>
          </p:cNvSpPr>
          <p:nvPr>
            <p:ph idx="1"/>
          </p:nvPr>
        </p:nvSpPr>
        <p:spPr>
          <a:xfrm>
            <a:off x="1371601" y="2345635"/>
            <a:ext cx="4911392" cy="3583940"/>
          </a:xfrm>
        </p:spPr>
        <p:txBody>
          <a:bodyPr anchor="t">
            <a:normAutofit/>
          </a:bodyPr>
          <a:lstStyle/>
          <a:p>
            <a:r>
              <a:rPr lang="en-US" sz="1600"/>
              <a:t>The </a:t>
            </a:r>
            <a:r>
              <a:rPr lang="en-US" sz="1600" b="1"/>
              <a:t>shop all page </a:t>
            </a:r>
            <a:r>
              <a:rPr lang="en-US" sz="1600"/>
              <a:t>displays all the products we have stored in our database. These products are all displayed in blocks, as discussed in the last slide. The user can also switch back and forth between pages to view these products.</a:t>
            </a:r>
          </a:p>
          <a:p>
            <a:r>
              <a:rPr lang="en-US" sz="1600"/>
              <a:t>In the web application header, the user can also select either the </a:t>
            </a:r>
            <a:r>
              <a:rPr lang="en-US" sz="1600" b="1"/>
              <a:t>coffee page</a:t>
            </a:r>
            <a:r>
              <a:rPr lang="en-US" sz="1600"/>
              <a:t>, </a:t>
            </a:r>
            <a:r>
              <a:rPr lang="en-US" sz="1600" b="1"/>
              <a:t>tea page</a:t>
            </a:r>
            <a:r>
              <a:rPr lang="en-US" sz="1600"/>
              <a:t>, or </a:t>
            </a:r>
            <a:r>
              <a:rPr lang="en-US" sz="1600" b="1"/>
              <a:t>merch page</a:t>
            </a:r>
            <a:r>
              <a:rPr lang="en-US" sz="1600"/>
              <a:t>. They are all simply the shop page, except the product blocks are filtered by their respective categories.</a:t>
            </a:r>
          </a:p>
        </p:txBody>
      </p:sp>
      <p:pic>
        <p:nvPicPr>
          <p:cNvPr id="5" name="Picture 4" descr="Graphical user interface, application&#10;&#10;Description automatically generated">
            <a:extLst>
              <a:ext uri="{FF2B5EF4-FFF2-40B4-BE49-F238E27FC236}">
                <a16:creationId xmlns:a16="http://schemas.microsoft.com/office/drawing/2014/main" id="{CD11C638-7072-464C-8AC3-4197486ACB59}"/>
              </a:ext>
            </a:extLst>
          </p:cNvPr>
          <p:cNvPicPr>
            <a:picLocks noChangeAspect="1"/>
          </p:cNvPicPr>
          <p:nvPr/>
        </p:nvPicPr>
        <p:blipFill>
          <a:blip r:embed="rId2"/>
          <a:stretch>
            <a:fillRect/>
          </a:stretch>
        </p:blipFill>
        <p:spPr>
          <a:xfrm>
            <a:off x="6644639" y="1704515"/>
            <a:ext cx="5090161" cy="2977744"/>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073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DD76-8BFD-A540-8833-A12CFC6DF30C}"/>
              </a:ext>
            </a:extLst>
          </p:cNvPr>
          <p:cNvSpPr>
            <a:spLocks noGrp="1"/>
          </p:cNvSpPr>
          <p:nvPr>
            <p:ph type="title"/>
          </p:nvPr>
        </p:nvSpPr>
        <p:spPr>
          <a:xfrm>
            <a:off x="1371600" y="558022"/>
            <a:ext cx="10241280" cy="1234440"/>
          </a:xfrm>
        </p:spPr>
        <p:txBody>
          <a:bodyPr/>
          <a:lstStyle/>
          <a:p>
            <a:r>
              <a:rPr lang="en-US" dirty="0"/>
              <a:t>Product Display Page</a:t>
            </a:r>
          </a:p>
        </p:txBody>
      </p:sp>
      <p:pic>
        <p:nvPicPr>
          <p:cNvPr id="5" name="Content Placeholder 4" descr="Graphical user interface, application&#10;&#10;Description automatically generated">
            <a:extLst>
              <a:ext uri="{FF2B5EF4-FFF2-40B4-BE49-F238E27FC236}">
                <a16:creationId xmlns:a16="http://schemas.microsoft.com/office/drawing/2014/main" id="{AC502555-BB01-6F4C-9B57-6FABE1A13CCB}"/>
              </a:ext>
            </a:extLst>
          </p:cNvPr>
          <p:cNvPicPr>
            <a:picLocks noGrp="1" noChangeAspect="1"/>
          </p:cNvPicPr>
          <p:nvPr>
            <p:ph idx="1"/>
          </p:nvPr>
        </p:nvPicPr>
        <p:blipFill>
          <a:blip r:embed="rId2"/>
          <a:stretch>
            <a:fillRect/>
          </a:stretch>
        </p:blipFill>
        <p:spPr>
          <a:xfrm>
            <a:off x="5799673" y="2154424"/>
            <a:ext cx="5813207" cy="3733800"/>
          </a:xfrm>
        </p:spPr>
      </p:pic>
      <p:sp>
        <p:nvSpPr>
          <p:cNvPr id="6" name="TextBox 5">
            <a:extLst>
              <a:ext uri="{FF2B5EF4-FFF2-40B4-BE49-F238E27FC236}">
                <a16:creationId xmlns:a16="http://schemas.microsoft.com/office/drawing/2014/main" id="{28583796-8377-E146-8D9A-AA9D7232EA00}"/>
              </a:ext>
            </a:extLst>
          </p:cNvPr>
          <p:cNvSpPr txBox="1"/>
          <p:nvPr/>
        </p:nvSpPr>
        <p:spPr>
          <a:xfrm>
            <a:off x="0" y="2029968"/>
            <a:ext cx="5676405" cy="3139321"/>
          </a:xfrm>
          <a:prstGeom prst="rect">
            <a:avLst/>
          </a:prstGeom>
          <a:noFill/>
        </p:spPr>
        <p:txBody>
          <a:bodyPr wrap="square" rtlCol="0">
            <a:spAutoFit/>
          </a:bodyPr>
          <a:lstStyle/>
          <a:p>
            <a:r>
              <a:rPr lang="en-US" dirty="0"/>
              <a:t>Our </a:t>
            </a:r>
            <a:r>
              <a:rPr lang="en-US" b="1" dirty="0"/>
              <a:t>product display page </a:t>
            </a:r>
            <a:r>
              <a:rPr lang="en-US" dirty="0"/>
              <a:t>displays all the information about a single product. Depending on the product that was clicked on, we will display the corresponding </a:t>
            </a:r>
            <a:r>
              <a:rPr lang="en-US" i="1" dirty="0"/>
              <a:t>product title</a:t>
            </a:r>
            <a:r>
              <a:rPr lang="en-US" dirty="0"/>
              <a:t>, </a:t>
            </a:r>
            <a:r>
              <a:rPr lang="en-US" i="1" dirty="0"/>
              <a:t>description</a:t>
            </a:r>
            <a:r>
              <a:rPr lang="en-US" dirty="0"/>
              <a:t>, </a:t>
            </a:r>
            <a:r>
              <a:rPr lang="en-US" i="1" dirty="0"/>
              <a:t>quantity</a:t>
            </a:r>
            <a:r>
              <a:rPr lang="en-US" dirty="0"/>
              <a:t> in stock, </a:t>
            </a:r>
            <a:r>
              <a:rPr lang="en-US" i="1" dirty="0"/>
              <a:t>quantity selection</a:t>
            </a:r>
            <a:r>
              <a:rPr lang="en-US" dirty="0"/>
              <a:t>, the </a:t>
            </a:r>
            <a:r>
              <a:rPr lang="en-US" i="1" dirty="0"/>
              <a:t>product price</a:t>
            </a:r>
            <a:r>
              <a:rPr lang="en-US" dirty="0"/>
              <a:t>, the </a:t>
            </a:r>
            <a:r>
              <a:rPr lang="en-US" i="1" dirty="0"/>
              <a:t>sale price (if on sale)</a:t>
            </a:r>
            <a:r>
              <a:rPr lang="en-US" dirty="0"/>
              <a:t>, the </a:t>
            </a:r>
            <a:r>
              <a:rPr lang="en-US" b="1" i="1" dirty="0"/>
              <a:t>add to cart </a:t>
            </a:r>
            <a:r>
              <a:rPr lang="en-US" dirty="0"/>
              <a:t>button, and the </a:t>
            </a:r>
            <a:r>
              <a:rPr lang="en-US" i="1" dirty="0"/>
              <a:t>add to </a:t>
            </a:r>
            <a:r>
              <a:rPr lang="en-US" b="1" i="1" dirty="0"/>
              <a:t>wish list </a:t>
            </a:r>
            <a:r>
              <a:rPr lang="en-US" dirty="0"/>
              <a:t>button.</a:t>
            </a:r>
          </a:p>
          <a:p>
            <a:r>
              <a:rPr lang="en-US" dirty="0"/>
              <a:t> We also display the 3 product images for the corresponding product. These 3 images rotate amongst a carousel that the user can traverse through.</a:t>
            </a:r>
          </a:p>
        </p:txBody>
      </p:sp>
    </p:spTree>
    <p:extLst>
      <p:ext uri="{BB962C8B-B14F-4D97-AF65-F5344CB8AC3E}">
        <p14:creationId xmlns:p14="http://schemas.microsoft.com/office/powerpoint/2010/main" val="117258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6A909-F0C4-A34D-B448-04199551150E}"/>
              </a:ext>
            </a:extLst>
          </p:cNvPr>
          <p:cNvSpPr>
            <a:spLocks noGrp="1"/>
          </p:cNvSpPr>
          <p:nvPr>
            <p:ph type="title"/>
          </p:nvPr>
        </p:nvSpPr>
        <p:spPr>
          <a:xfrm>
            <a:off x="1371600" y="457200"/>
            <a:ext cx="4911393" cy="1556724"/>
          </a:xfrm>
        </p:spPr>
        <p:txBody>
          <a:bodyPr vert="horz" lIns="0" tIns="0" rIns="0" bIns="0" rtlCol="0" anchor="b">
            <a:normAutofit/>
          </a:bodyPr>
          <a:lstStyle/>
          <a:p>
            <a:r>
              <a:rPr lang="en-US" dirty="0"/>
              <a:t>Add To Wish List</a:t>
            </a:r>
          </a:p>
        </p:txBody>
      </p:sp>
      <p:sp>
        <p:nvSpPr>
          <p:cNvPr id="6" name="TextBox 5">
            <a:extLst>
              <a:ext uri="{FF2B5EF4-FFF2-40B4-BE49-F238E27FC236}">
                <a16:creationId xmlns:a16="http://schemas.microsoft.com/office/drawing/2014/main" id="{F652BB1D-983F-6841-88D8-238F60E5A7C9}"/>
              </a:ext>
            </a:extLst>
          </p:cNvPr>
          <p:cNvSpPr txBox="1"/>
          <p:nvPr/>
        </p:nvSpPr>
        <p:spPr>
          <a:xfrm>
            <a:off x="1371601" y="2345635"/>
            <a:ext cx="4911392" cy="3583940"/>
          </a:xfrm>
          <a:prstGeom prst="rect">
            <a:avLst/>
          </a:prstGeom>
        </p:spPr>
        <p:txBody>
          <a:bodyPr vert="horz" lIns="0" tIns="0" rIns="0" bIns="0" rtlCol="0" anchor="t">
            <a:normAutofit/>
          </a:bodyPr>
          <a:lstStyle/>
          <a:p>
            <a:pPr indent="-228600">
              <a:lnSpc>
                <a:spcPct val="120000"/>
              </a:lnSpc>
              <a:spcAft>
                <a:spcPts val="600"/>
              </a:spcAft>
              <a:buFont typeface="Arial" panose="020B0604020202020204" pitchFamily="34" charset="0"/>
              <a:buChar char="•"/>
            </a:pPr>
            <a:r>
              <a:rPr lang="en-US" sz="1600" dirty="0"/>
              <a:t>Anytime a user visits a product’s display page, they can click on the “add to wish list” button.</a:t>
            </a:r>
          </a:p>
          <a:p>
            <a:pPr indent="-228600">
              <a:lnSpc>
                <a:spcPct val="120000"/>
              </a:lnSpc>
              <a:spcAft>
                <a:spcPts val="600"/>
              </a:spcAft>
              <a:buFont typeface="Arial" panose="020B0604020202020204" pitchFamily="34" charset="0"/>
              <a:buChar char="•"/>
            </a:pPr>
            <a:r>
              <a:rPr lang="en-US" sz="1600" dirty="0"/>
              <a:t>If the user is signed in, they can add any product to their wish list.</a:t>
            </a:r>
          </a:p>
          <a:p>
            <a:pPr indent="-228600">
              <a:lnSpc>
                <a:spcPct val="120000"/>
              </a:lnSpc>
              <a:spcAft>
                <a:spcPts val="600"/>
              </a:spcAft>
              <a:buFont typeface="Arial" panose="020B0604020202020204" pitchFamily="34" charset="0"/>
              <a:buChar char="•"/>
            </a:pPr>
            <a:r>
              <a:rPr lang="en-US" sz="1600" dirty="0"/>
              <a:t>Then, the user may see the products in their wish list by visiting the “</a:t>
            </a:r>
            <a:r>
              <a:rPr lang="en-US" sz="1600" b="1" dirty="0"/>
              <a:t>my wish list” page</a:t>
            </a:r>
            <a:r>
              <a:rPr lang="en-US" sz="1600" dirty="0"/>
              <a:t>. From there, they can see an </a:t>
            </a:r>
            <a:r>
              <a:rPr lang="en-US" sz="1600" i="1" dirty="0"/>
              <a:t>image</a:t>
            </a:r>
            <a:r>
              <a:rPr lang="en-US" sz="1600" dirty="0"/>
              <a:t> of the product, the </a:t>
            </a:r>
            <a:r>
              <a:rPr lang="en-US" sz="1600" i="1" dirty="0"/>
              <a:t>product title</a:t>
            </a:r>
            <a:r>
              <a:rPr lang="en-US" sz="1600" dirty="0"/>
              <a:t>, and they even have the option to </a:t>
            </a:r>
            <a:r>
              <a:rPr lang="en-US" sz="1600" i="1" dirty="0"/>
              <a:t>delete</a:t>
            </a:r>
            <a:r>
              <a:rPr lang="en-US" sz="1600" dirty="0"/>
              <a:t> the product from the list. </a:t>
            </a:r>
          </a:p>
        </p:txBody>
      </p:sp>
      <p:pic>
        <p:nvPicPr>
          <p:cNvPr id="5" name="Content Placeholder 4" descr="Graphical user interface, application&#10;&#10;Description automatically generated">
            <a:extLst>
              <a:ext uri="{FF2B5EF4-FFF2-40B4-BE49-F238E27FC236}">
                <a16:creationId xmlns:a16="http://schemas.microsoft.com/office/drawing/2014/main" id="{19EA5F3C-A1FF-394D-8BA4-16C7A43D21B1}"/>
              </a:ext>
            </a:extLst>
          </p:cNvPr>
          <p:cNvPicPr>
            <a:picLocks noGrp="1" noChangeAspect="1"/>
          </p:cNvPicPr>
          <p:nvPr>
            <p:ph idx="1"/>
          </p:nvPr>
        </p:nvPicPr>
        <p:blipFill>
          <a:blip r:embed="rId2"/>
          <a:stretch>
            <a:fillRect/>
          </a:stretch>
        </p:blipFill>
        <p:spPr>
          <a:xfrm>
            <a:off x="6644639" y="1577261"/>
            <a:ext cx="5090161" cy="3232252"/>
          </a:xfrm>
          <a:prstGeom prst="rect">
            <a:avLst/>
          </a:prstGeom>
        </p:spPr>
      </p:pic>
      <p:sp>
        <p:nvSpPr>
          <p:cNvPr id="13" name="Rectangle 12">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61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D0F80-8512-3C4B-A884-AE86723111D1}"/>
              </a:ext>
            </a:extLst>
          </p:cNvPr>
          <p:cNvSpPr>
            <a:spLocks noGrp="1"/>
          </p:cNvSpPr>
          <p:nvPr>
            <p:ph type="title"/>
          </p:nvPr>
        </p:nvSpPr>
        <p:spPr>
          <a:xfrm>
            <a:off x="329263" y="62269"/>
            <a:ext cx="6225994" cy="1556724"/>
          </a:xfrm>
        </p:spPr>
        <p:txBody>
          <a:bodyPr anchor="b">
            <a:normAutofit/>
          </a:bodyPr>
          <a:lstStyle/>
          <a:p>
            <a:pPr algn="ctr"/>
            <a:r>
              <a:rPr lang="en-US" dirty="0"/>
              <a:t>ACCOUNT Settings &amp; Features</a:t>
            </a:r>
          </a:p>
        </p:txBody>
      </p:sp>
      <p:sp>
        <p:nvSpPr>
          <p:cNvPr id="3" name="Content Placeholder 2">
            <a:extLst>
              <a:ext uri="{FF2B5EF4-FFF2-40B4-BE49-F238E27FC236}">
                <a16:creationId xmlns:a16="http://schemas.microsoft.com/office/drawing/2014/main" id="{C60F209A-F61F-334F-A2C7-FE1B5889E1FC}"/>
              </a:ext>
            </a:extLst>
          </p:cNvPr>
          <p:cNvSpPr>
            <a:spLocks noGrp="1"/>
          </p:cNvSpPr>
          <p:nvPr>
            <p:ph idx="1"/>
          </p:nvPr>
        </p:nvSpPr>
        <p:spPr>
          <a:xfrm>
            <a:off x="-129994" y="1733797"/>
            <a:ext cx="6129013" cy="3556663"/>
          </a:xfrm>
        </p:spPr>
        <p:txBody>
          <a:bodyPr anchor="t">
            <a:noAutofit/>
          </a:bodyPr>
          <a:lstStyle/>
          <a:p>
            <a:pPr lvl="1" fontAlgn="base">
              <a:lnSpc>
                <a:spcPct val="110000"/>
              </a:lnSpc>
            </a:pPr>
            <a:r>
              <a:rPr lang="en-US" sz="1600" dirty="0"/>
              <a:t>Once a user is logged in, they will be able to access different </a:t>
            </a:r>
            <a:r>
              <a:rPr lang="en-US" sz="1600" i="1" dirty="0"/>
              <a:t>account features </a:t>
            </a:r>
            <a:r>
              <a:rPr lang="en-US" sz="1600" dirty="0"/>
              <a:t>through the “</a:t>
            </a:r>
            <a:r>
              <a:rPr lang="en-US" sz="1600" b="1" dirty="0"/>
              <a:t>my account</a:t>
            </a:r>
            <a:r>
              <a:rPr lang="en-US" sz="1600" dirty="0"/>
              <a:t>” drop down menu. </a:t>
            </a:r>
          </a:p>
          <a:p>
            <a:pPr lvl="1" fontAlgn="base">
              <a:lnSpc>
                <a:spcPct val="110000"/>
              </a:lnSpc>
            </a:pPr>
            <a:r>
              <a:rPr lang="en-US" sz="1600" b="1" dirty="0"/>
              <a:t>My Wishlist Page</a:t>
            </a:r>
          </a:p>
          <a:p>
            <a:pPr lvl="2" fontAlgn="base">
              <a:lnSpc>
                <a:spcPct val="110000"/>
              </a:lnSpc>
            </a:pPr>
            <a:r>
              <a:rPr lang="en-US" sz="1400" dirty="0"/>
              <a:t>As seen in the previous slide, the user can view the saved items in their wish list.</a:t>
            </a:r>
            <a:endParaRPr lang="en-US" sz="1400" b="1" dirty="0"/>
          </a:p>
          <a:p>
            <a:pPr lvl="1" fontAlgn="base">
              <a:lnSpc>
                <a:spcPct val="110000"/>
              </a:lnSpc>
            </a:pPr>
            <a:r>
              <a:rPr lang="en-US" sz="1600" b="1" dirty="0"/>
              <a:t>My Orders Page</a:t>
            </a:r>
          </a:p>
          <a:p>
            <a:pPr lvl="2" fontAlgn="base">
              <a:lnSpc>
                <a:spcPct val="110000"/>
              </a:lnSpc>
            </a:pPr>
            <a:r>
              <a:rPr lang="en-US" sz="1400" dirty="0"/>
              <a:t>The user can view a list of all their placed orders. This list displays a list of product purchases, their corresponding order/invoice number, the quantity purchased, and the order date.</a:t>
            </a:r>
            <a:endParaRPr lang="en-US" sz="1400" b="1" dirty="0"/>
          </a:p>
          <a:p>
            <a:pPr lvl="1" fontAlgn="base">
              <a:lnSpc>
                <a:spcPct val="110000"/>
              </a:lnSpc>
            </a:pPr>
            <a:r>
              <a:rPr lang="en-US" sz="1600" b="1" dirty="0"/>
              <a:t>Change Password Page</a:t>
            </a:r>
          </a:p>
          <a:p>
            <a:pPr lvl="2" fontAlgn="base">
              <a:lnSpc>
                <a:spcPct val="110000"/>
              </a:lnSpc>
            </a:pPr>
            <a:r>
              <a:rPr lang="en-US" sz="1400" dirty="0"/>
              <a:t>A page where the user can change their password.</a:t>
            </a:r>
          </a:p>
          <a:p>
            <a:pPr lvl="1" fontAlgn="base">
              <a:lnSpc>
                <a:spcPct val="110000"/>
              </a:lnSpc>
            </a:pPr>
            <a:r>
              <a:rPr lang="en-US" sz="1600" b="1" dirty="0"/>
              <a:t>Edit Account Page</a:t>
            </a:r>
          </a:p>
          <a:p>
            <a:pPr lvl="2" fontAlgn="base">
              <a:lnSpc>
                <a:spcPct val="110000"/>
              </a:lnSpc>
            </a:pPr>
            <a:r>
              <a:rPr lang="en-US" sz="1400" dirty="0"/>
              <a:t>A page where the user can edit their account information.</a:t>
            </a:r>
          </a:p>
        </p:txBody>
      </p:sp>
      <p:sp>
        <p:nvSpPr>
          <p:cNvPr id="26" name="Rectangle 2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401FD88-E457-294B-88E4-5B024EBC46D9}"/>
              </a:ext>
            </a:extLst>
          </p:cNvPr>
          <p:cNvPicPr>
            <a:picLocks noChangeAspect="1"/>
          </p:cNvPicPr>
          <p:nvPr/>
        </p:nvPicPr>
        <p:blipFill>
          <a:blip r:embed="rId2"/>
          <a:stretch>
            <a:fillRect/>
          </a:stretch>
        </p:blipFill>
        <p:spPr>
          <a:xfrm>
            <a:off x="7992094" y="155434"/>
            <a:ext cx="3870643" cy="1950194"/>
          </a:xfrm>
          <a:prstGeom prst="rect">
            <a:avLst/>
          </a:prstGeom>
        </p:spPr>
      </p:pic>
      <p:pic>
        <p:nvPicPr>
          <p:cNvPr id="13" name="Picture 12">
            <a:extLst>
              <a:ext uri="{FF2B5EF4-FFF2-40B4-BE49-F238E27FC236}">
                <a16:creationId xmlns:a16="http://schemas.microsoft.com/office/drawing/2014/main" id="{148834C0-2A34-2045-B48E-51B0075B5DF9}"/>
              </a:ext>
            </a:extLst>
          </p:cNvPr>
          <p:cNvPicPr>
            <a:picLocks noChangeAspect="1"/>
          </p:cNvPicPr>
          <p:nvPr/>
        </p:nvPicPr>
        <p:blipFill>
          <a:blip r:embed="rId3"/>
          <a:stretch>
            <a:fillRect/>
          </a:stretch>
        </p:blipFill>
        <p:spPr>
          <a:xfrm>
            <a:off x="6192982" y="2438136"/>
            <a:ext cx="5900969" cy="3791224"/>
          </a:xfrm>
          <a:prstGeom prst="rect">
            <a:avLst/>
          </a:prstGeom>
        </p:spPr>
      </p:pic>
    </p:spTree>
    <p:extLst>
      <p:ext uri="{BB962C8B-B14F-4D97-AF65-F5344CB8AC3E}">
        <p14:creationId xmlns:p14="http://schemas.microsoft.com/office/powerpoint/2010/main" val="345378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0F80-8512-3C4B-A884-AE86723111D1}"/>
              </a:ext>
            </a:extLst>
          </p:cNvPr>
          <p:cNvSpPr>
            <a:spLocks noGrp="1"/>
          </p:cNvSpPr>
          <p:nvPr>
            <p:ph type="title"/>
          </p:nvPr>
        </p:nvSpPr>
        <p:spPr/>
        <p:txBody>
          <a:bodyPr/>
          <a:lstStyle/>
          <a:p>
            <a:r>
              <a:rPr lang="en-US" dirty="0"/>
              <a:t>Add to cart (Part 1)</a:t>
            </a:r>
          </a:p>
        </p:txBody>
      </p:sp>
      <p:sp>
        <p:nvSpPr>
          <p:cNvPr id="3" name="Content Placeholder 2">
            <a:extLst>
              <a:ext uri="{FF2B5EF4-FFF2-40B4-BE49-F238E27FC236}">
                <a16:creationId xmlns:a16="http://schemas.microsoft.com/office/drawing/2014/main" id="{C60F209A-F61F-334F-A2C7-FE1B5889E1FC}"/>
              </a:ext>
            </a:extLst>
          </p:cNvPr>
          <p:cNvSpPr>
            <a:spLocks noGrp="1"/>
          </p:cNvSpPr>
          <p:nvPr>
            <p:ph idx="1"/>
          </p:nvPr>
        </p:nvSpPr>
        <p:spPr/>
        <p:txBody>
          <a:bodyPr>
            <a:normAutofit fontScale="92500" lnSpcReduction="20000"/>
          </a:bodyPr>
          <a:lstStyle/>
          <a:p>
            <a:r>
              <a:rPr lang="en-US" dirty="0"/>
              <a:t>Users have the option to add any product to their shopping </a:t>
            </a:r>
            <a:r>
              <a:rPr lang="en-US" b="1" dirty="0"/>
              <a:t>cart</a:t>
            </a:r>
            <a:r>
              <a:rPr lang="en-US" dirty="0"/>
              <a:t>. A user’s </a:t>
            </a:r>
            <a:r>
              <a:rPr lang="en-US" b="1" dirty="0"/>
              <a:t>cart</a:t>
            </a:r>
            <a:r>
              <a:rPr lang="en-US" dirty="0"/>
              <a:t> will be saved if they are logged in, logged out, or come back a few hours later- as a session for the </a:t>
            </a:r>
            <a:r>
              <a:rPr lang="en-US" b="1" dirty="0"/>
              <a:t>cart</a:t>
            </a:r>
            <a:r>
              <a:rPr lang="en-US" dirty="0"/>
              <a:t> is created and tracked based on their IP address. To visit their shopping </a:t>
            </a:r>
            <a:r>
              <a:rPr lang="en-US" b="1" dirty="0"/>
              <a:t>cart</a:t>
            </a:r>
            <a:r>
              <a:rPr lang="en-US" dirty="0"/>
              <a:t>, a user can click on the cart icon on the top right of the homepage. In this </a:t>
            </a:r>
            <a:r>
              <a:rPr lang="en-US" b="1" dirty="0"/>
              <a:t>cart page</a:t>
            </a:r>
            <a:r>
              <a:rPr lang="en-US" dirty="0"/>
              <a:t>, a table will display the </a:t>
            </a:r>
            <a:r>
              <a:rPr lang="en-US" i="1" dirty="0"/>
              <a:t>products image, title, quantity selected, price, total</a:t>
            </a:r>
            <a:r>
              <a:rPr lang="en-US" dirty="0"/>
              <a:t>, and an </a:t>
            </a:r>
            <a:r>
              <a:rPr lang="en-US" i="1" dirty="0"/>
              <a:t>option to select the product for deletion</a:t>
            </a:r>
            <a:r>
              <a:rPr lang="en-US" dirty="0"/>
              <a:t>. </a:t>
            </a:r>
          </a:p>
          <a:p>
            <a:r>
              <a:rPr lang="en-US" dirty="0"/>
              <a:t>There is also a </a:t>
            </a:r>
            <a:r>
              <a:rPr lang="en-US" b="1" dirty="0"/>
              <a:t>discount code </a:t>
            </a:r>
            <a:r>
              <a:rPr lang="en-US" dirty="0"/>
              <a:t>option which will apply to certain products that are enabled to have a code applied to them. A </a:t>
            </a:r>
            <a:r>
              <a:rPr lang="en-US" b="1" dirty="0"/>
              <a:t>discount code</a:t>
            </a:r>
            <a:r>
              <a:rPr lang="en-US" dirty="0"/>
              <a:t> will take off a certain amount for a single product. </a:t>
            </a:r>
          </a:p>
          <a:p>
            <a:pPr lvl="1"/>
            <a:r>
              <a:rPr lang="en-US" dirty="0"/>
              <a:t>For example, “HUGWMUG5OFF” will take 5 dollars off the “coffee lover bag”.</a:t>
            </a:r>
          </a:p>
          <a:p>
            <a:r>
              <a:rPr lang="en-US" dirty="0"/>
              <a:t>There is also an </a:t>
            </a:r>
            <a:r>
              <a:rPr lang="en-US" b="1" dirty="0"/>
              <a:t>order summary</a:t>
            </a:r>
            <a:r>
              <a:rPr lang="en-US" dirty="0"/>
              <a:t>, which displays the true calculated total (subtotal + tax + shipping (- discount)) that the user will “pay” for at checkout.</a:t>
            </a:r>
          </a:p>
          <a:p>
            <a:endParaRPr lang="en-US" dirty="0"/>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B8AA3B5E-5EA0-2048-B26E-563D09BB925C}"/>
              </a:ext>
            </a:extLst>
          </p:cNvPr>
          <p:cNvPicPr>
            <a:picLocks noChangeAspect="1"/>
          </p:cNvPicPr>
          <p:nvPr/>
        </p:nvPicPr>
        <p:blipFill rotWithShape="1">
          <a:blip r:embed="rId2"/>
          <a:srcRect l="16634" r="7234" b="48307"/>
          <a:stretch/>
        </p:blipFill>
        <p:spPr>
          <a:xfrm>
            <a:off x="9063671" y="1042534"/>
            <a:ext cx="2861953" cy="860013"/>
          </a:xfrm>
          <a:prstGeom prst="rect">
            <a:avLst/>
          </a:prstGeom>
        </p:spPr>
      </p:pic>
      <p:sp>
        <p:nvSpPr>
          <p:cNvPr id="6" name="TextBox 5">
            <a:extLst>
              <a:ext uri="{FF2B5EF4-FFF2-40B4-BE49-F238E27FC236}">
                <a16:creationId xmlns:a16="http://schemas.microsoft.com/office/drawing/2014/main" id="{18DBEDAF-114B-8247-B505-E76C942BC864}"/>
              </a:ext>
            </a:extLst>
          </p:cNvPr>
          <p:cNvSpPr txBox="1"/>
          <p:nvPr/>
        </p:nvSpPr>
        <p:spPr>
          <a:xfrm>
            <a:off x="9063671" y="267713"/>
            <a:ext cx="286195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Cart Icon which displays throughout website</a:t>
            </a:r>
          </a:p>
        </p:txBody>
      </p:sp>
    </p:spTree>
    <p:extLst>
      <p:ext uri="{BB962C8B-B14F-4D97-AF65-F5344CB8AC3E}">
        <p14:creationId xmlns:p14="http://schemas.microsoft.com/office/powerpoint/2010/main" val="392232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0F80-8512-3C4B-A884-AE86723111D1}"/>
              </a:ext>
            </a:extLst>
          </p:cNvPr>
          <p:cNvSpPr>
            <a:spLocks noGrp="1"/>
          </p:cNvSpPr>
          <p:nvPr>
            <p:ph type="title"/>
          </p:nvPr>
        </p:nvSpPr>
        <p:spPr>
          <a:xfrm>
            <a:off x="665017" y="249263"/>
            <a:ext cx="10241280" cy="1234440"/>
          </a:xfrm>
        </p:spPr>
        <p:txBody>
          <a:bodyPr/>
          <a:lstStyle/>
          <a:p>
            <a:r>
              <a:rPr lang="en-US" dirty="0"/>
              <a:t>Add to cart (Part 2)</a:t>
            </a:r>
          </a:p>
        </p:txBody>
      </p:sp>
      <p:pic>
        <p:nvPicPr>
          <p:cNvPr id="7" name="Picture 6" descr="Graphical user interface, application&#10;&#10;Description automatically generated">
            <a:extLst>
              <a:ext uri="{FF2B5EF4-FFF2-40B4-BE49-F238E27FC236}">
                <a16:creationId xmlns:a16="http://schemas.microsoft.com/office/drawing/2014/main" id="{850802A6-DF0F-7B4A-9BA5-AE2B91DBF850}"/>
              </a:ext>
            </a:extLst>
          </p:cNvPr>
          <p:cNvPicPr>
            <a:picLocks noChangeAspect="1"/>
          </p:cNvPicPr>
          <p:nvPr/>
        </p:nvPicPr>
        <p:blipFill>
          <a:blip r:embed="rId2"/>
          <a:stretch>
            <a:fillRect/>
          </a:stretch>
        </p:blipFill>
        <p:spPr>
          <a:xfrm>
            <a:off x="266376" y="1603169"/>
            <a:ext cx="11335816" cy="4788440"/>
          </a:xfrm>
          <a:prstGeom prst="rect">
            <a:avLst/>
          </a:prstGeom>
        </p:spPr>
      </p:pic>
      <p:sp>
        <p:nvSpPr>
          <p:cNvPr id="8" name="TextBox 7">
            <a:extLst>
              <a:ext uri="{FF2B5EF4-FFF2-40B4-BE49-F238E27FC236}">
                <a16:creationId xmlns:a16="http://schemas.microsoft.com/office/drawing/2014/main" id="{740B3AD1-3D27-AA4E-822F-7270782FD00B}"/>
              </a:ext>
            </a:extLst>
          </p:cNvPr>
          <p:cNvSpPr txBox="1"/>
          <p:nvPr/>
        </p:nvSpPr>
        <p:spPr>
          <a:xfrm>
            <a:off x="4017819" y="1781298"/>
            <a:ext cx="207818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Cart table</a:t>
            </a:r>
          </a:p>
        </p:txBody>
      </p:sp>
      <p:sp>
        <p:nvSpPr>
          <p:cNvPr id="9" name="TextBox 8">
            <a:extLst>
              <a:ext uri="{FF2B5EF4-FFF2-40B4-BE49-F238E27FC236}">
                <a16:creationId xmlns:a16="http://schemas.microsoft.com/office/drawing/2014/main" id="{4F843BE3-6DBD-7543-9D69-89624F61BC02}"/>
              </a:ext>
            </a:extLst>
          </p:cNvPr>
          <p:cNvSpPr txBox="1"/>
          <p:nvPr/>
        </p:nvSpPr>
        <p:spPr>
          <a:xfrm>
            <a:off x="9241565" y="4558145"/>
            <a:ext cx="199249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Order Summary</a:t>
            </a:r>
          </a:p>
        </p:txBody>
      </p:sp>
      <p:sp>
        <p:nvSpPr>
          <p:cNvPr id="10" name="TextBox 9">
            <a:extLst>
              <a:ext uri="{FF2B5EF4-FFF2-40B4-BE49-F238E27FC236}">
                <a16:creationId xmlns:a16="http://schemas.microsoft.com/office/drawing/2014/main" id="{D2DEF6B9-4E90-B441-9FFF-FE4092166122}"/>
              </a:ext>
            </a:extLst>
          </p:cNvPr>
          <p:cNvSpPr txBox="1"/>
          <p:nvPr/>
        </p:nvSpPr>
        <p:spPr>
          <a:xfrm>
            <a:off x="1939638" y="4927477"/>
            <a:ext cx="207818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Discount Code</a:t>
            </a:r>
          </a:p>
        </p:txBody>
      </p:sp>
    </p:spTree>
    <p:extLst>
      <p:ext uri="{BB962C8B-B14F-4D97-AF65-F5344CB8AC3E}">
        <p14:creationId xmlns:p14="http://schemas.microsoft.com/office/powerpoint/2010/main" val="58744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0F80-8512-3C4B-A884-AE86723111D1}"/>
              </a:ext>
            </a:extLst>
          </p:cNvPr>
          <p:cNvSpPr>
            <a:spLocks noGrp="1"/>
          </p:cNvSpPr>
          <p:nvPr>
            <p:ph type="title"/>
          </p:nvPr>
        </p:nvSpPr>
        <p:spPr>
          <a:xfrm>
            <a:off x="665017" y="249263"/>
            <a:ext cx="10241280" cy="1234440"/>
          </a:xfrm>
        </p:spPr>
        <p:txBody>
          <a:bodyPr/>
          <a:lstStyle/>
          <a:p>
            <a:r>
              <a:rPr lang="en-US" dirty="0"/>
              <a:t>Placing The Order</a:t>
            </a:r>
          </a:p>
        </p:txBody>
      </p:sp>
      <p:pic>
        <p:nvPicPr>
          <p:cNvPr id="12" name="Content Placeholder 11">
            <a:extLst>
              <a:ext uri="{FF2B5EF4-FFF2-40B4-BE49-F238E27FC236}">
                <a16:creationId xmlns:a16="http://schemas.microsoft.com/office/drawing/2014/main" id="{7523368D-CED9-D44D-8970-1B18DC622037}"/>
              </a:ext>
            </a:extLst>
          </p:cNvPr>
          <p:cNvPicPr>
            <a:picLocks noGrp="1" noChangeAspect="1"/>
          </p:cNvPicPr>
          <p:nvPr>
            <p:ph idx="1"/>
          </p:nvPr>
        </p:nvPicPr>
        <p:blipFill>
          <a:blip r:embed="rId2"/>
          <a:stretch>
            <a:fillRect/>
          </a:stretch>
        </p:blipFill>
        <p:spPr>
          <a:xfrm>
            <a:off x="5486400" y="1934834"/>
            <a:ext cx="6574694" cy="3959225"/>
          </a:xfrm>
        </p:spPr>
      </p:pic>
      <p:sp>
        <p:nvSpPr>
          <p:cNvPr id="13" name="Content Placeholder 2">
            <a:extLst>
              <a:ext uri="{FF2B5EF4-FFF2-40B4-BE49-F238E27FC236}">
                <a16:creationId xmlns:a16="http://schemas.microsoft.com/office/drawing/2014/main" id="{EB378372-73DF-8D4A-BFFF-79F67BF9050A}"/>
              </a:ext>
            </a:extLst>
          </p:cNvPr>
          <p:cNvSpPr txBox="1">
            <a:spLocks/>
          </p:cNvSpPr>
          <p:nvPr/>
        </p:nvSpPr>
        <p:spPr>
          <a:xfrm>
            <a:off x="1371600" y="2112264"/>
            <a:ext cx="10241280" cy="395935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Content Placeholder 2">
            <a:extLst>
              <a:ext uri="{FF2B5EF4-FFF2-40B4-BE49-F238E27FC236}">
                <a16:creationId xmlns:a16="http://schemas.microsoft.com/office/drawing/2014/main" id="{A556AD78-445E-9742-BC78-2F1A9A0F362E}"/>
              </a:ext>
            </a:extLst>
          </p:cNvPr>
          <p:cNvSpPr txBox="1">
            <a:spLocks/>
          </p:cNvSpPr>
          <p:nvPr/>
        </p:nvSpPr>
        <p:spPr>
          <a:xfrm>
            <a:off x="0" y="2112264"/>
            <a:ext cx="5375564" cy="395935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Once a user is signed in and have items in their cart, they will be able to “proceed to checkout”. From there, they can click to </a:t>
            </a:r>
            <a:r>
              <a:rPr lang="en-US" b="1" dirty="0"/>
              <a:t>place their order</a:t>
            </a:r>
            <a:r>
              <a:rPr lang="en-US" dirty="0"/>
              <a:t>. Once the order is placed, the database is updated with the customer’s order, and the user will be notified that their order was successfully placed. They can then visit the details of their order in their “my account” page-&gt; my orders.</a:t>
            </a:r>
          </a:p>
        </p:txBody>
      </p:sp>
    </p:spTree>
    <p:extLst>
      <p:ext uri="{BB962C8B-B14F-4D97-AF65-F5344CB8AC3E}">
        <p14:creationId xmlns:p14="http://schemas.microsoft.com/office/powerpoint/2010/main" val="83192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A3D7-25D1-5D4F-B7EB-D797D677388A}"/>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417901E3-4196-5249-99AD-F4F5275E8061}"/>
              </a:ext>
            </a:extLst>
          </p:cNvPr>
          <p:cNvSpPr>
            <a:spLocks noGrp="1"/>
          </p:cNvSpPr>
          <p:nvPr>
            <p:ph idx="1"/>
          </p:nvPr>
        </p:nvSpPr>
        <p:spPr/>
        <p:txBody>
          <a:bodyPr>
            <a:normAutofit fontScale="92500" lnSpcReduction="10000"/>
          </a:bodyPr>
          <a:lstStyle/>
          <a:p>
            <a:r>
              <a:rPr lang="en-US" dirty="0"/>
              <a:t>The </a:t>
            </a:r>
            <a:r>
              <a:rPr lang="en-US" b="1" dirty="0"/>
              <a:t>search</a:t>
            </a:r>
            <a:r>
              <a:rPr lang="en-US" dirty="0"/>
              <a:t> engine works as a function for the user to search for a specific product or anything related to the website. </a:t>
            </a:r>
          </a:p>
          <a:p>
            <a:r>
              <a:rPr lang="en-US" dirty="0"/>
              <a:t>The user can search for coffee, tea, and merchandise products. </a:t>
            </a:r>
          </a:p>
          <a:p>
            <a:r>
              <a:rPr lang="en-US" dirty="0"/>
              <a:t>The user can type into the </a:t>
            </a:r>
            <a:r>
              <a:rPr lang="en-US" b="1" dirty="0"/>
              <a:t>search box </a:t>
            </a:r>
            <a:r>
              <a:rPr lang="en-US" dirty="0"/>
              <a:t>located on the home page and click the “search” button. After the “search” button is clicked it will display the search results to the user if any keywords are matched from the database. If no matches are found, then the search feature will ask the user to search again. The results that will be displayed will depend on the matching keywords. </a:t>
            </a:r>
          </a:p>
          <a:p>
            <a:r>
              <a:rPr lang="en-US" dirty="0"/>
              <a:t>For example: if the user searches for coffee, then the search feature will display the results found for “coffee”, the keyword “coffee”, and a functioning link that the user can click on to be directed to the web page related to the search. </a:t>
            </a:r>
          </a:p>
        </p:txBody>
      </p:sp>
      <p:pic>
        <p:nvPicPr>
          <p:cNvPr id="5" name="Picture 4" descr="A picture containing shape&#10;&#10;Description automatically generated">
            <a:extLst>
              <a:ext uri="{FF2B5EF4-FFF2-40B4-BE49-F238E27FC236}">
                <a16:creationId xmlns:a16="http://schemas.microsoft.com/office/drawing/2014/main" id="{5D365EBA-6214-E24F-83A9-DF934BFBD2CF}"/>
              </a:ext>
            </a:extLst>
          </p:cNvPr>
          <p:cNvPicPr>
            <a:picLocks noChangeAspect="1"/>
          </p:cNvPicPr>
          <p:nvPr/>
        </p:nvPicPr>
        <p:blipFill>
          <a:blip r:embed="rId2"/>
          <a:stretch>
            <a:fillRect/>
          </a:stretch>
        </p:blipFill>
        <p:spPr>
          <a:xfrm>
            <a:off x="5550890" y="363299"/>
            <a:ext cx="5816600" cy="1663700"/>
          </a:xfrm>
          <a:prstGeom prst="rect">
            <a:avLst/>
          </a:prstGeom>
        </p:spPr>
      </p:pic>
      <p:sp>
        <p:nvSpPr>
          <p:cNvPr id="6" name="TextBox 5">
            <a:extLst>
              <a:ext uri="{FF2B5EF4-FFF2-40B4-BE49-F238E27FC236}">
                <a16:creationId xmlns:a16="http://schemas.microsoft.com/office/drawing/2014/main" id="{A7AAE94D-9555-3842-BA91-FC1AA36BF1D0}"/>
              </a:ext>
            </a:extLst>
          </p:cNvPr>
          <p:cNvSpPr txBox="1"/>
          <p:nvPr/>
        </p:nvSpPr>
        <p:spPr>
          <a:xfrm>
            <a:off x="-38152" y="6488669"/>
            <a:ext cx="349776" cy="369332"/>
          </a:xfrm>
          <a:prstGeom prst="rect">
            <a:avLst/>
          </a:prstGeom>
          <a:noFill/>
        </p:spPr>
        <p:txBody>
          <a:bodyPr wrap="none" rtlCol="0">
            <a:spAutoFit/>
          </a:bodyPr>
          <a:lstStyle/>
          <a:p>
            <a:r>
              <a:rPr lang="en-US" dirty="0"/>
              <a:t>H</a:t>
            </a:r>
          </a:p>
        </p:txBody>
      </p:sp>
    </p:spTree>
    <p:extLst>
      <p:ext uri="{BB962C8B-B14F-4D97-AF65-F5344CB8AC3E}">
        <p14:creationId xmlns:p14="http://schemas.microsoft.com/office/powerpoint/2010/main" val="1871063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gears&#10;&#10;Description automatically generated with low confidence">
            <a:extLst>
              <a:ext uri="{FF2B5EF4-FFF2-40B4-BE49-F238E27FC236}">
                <a16:creationId xmlns:a16="http://schemas.microsoft.com/office/drawing/2014/main" id="{E1D3F1D0-74B2-3E76-C261-4663BDF7B494}"/>
              </a:ext>
            </a:extLst>
          </p:cNvPr>
          <p:cNvPicPr>
            <a:picLocks noChangeAspect="1"/>
          </p:cNvPicPr>
          <p:nvPr/>
        </p:nvPicPr>
        <p:blipFill rotWithShape="1">
          <a:blip r:embed="rId2"/>
          <a:srcRect/>
          <a:stretch/>
        </p:blipFill>
        <p:spPr>
          <a:xfrm>
            <a:off x="-2" y="10"/>
            <a:ext cx="12192002" cy="6857990"/>
          </a:xfrm>
          <a:prstGeom prst="rect">
            <a:avLst/>
          </a:prstGeom>
        </p:spPr>
      </p:pic>
      <p:sp>
        <p:nvSpPr>
          <p:cNvPr id="15" name="Rectangle 14">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3FB8C22-D165-A441-8D1D-3C6E16F74F56}"/>
              </a:ext>
            </a:extLst>
          </p:cNvPr>
          <p:cNvSpPr>
            <a:spLocks noGrp="1"/>
          </p:cNvSpPr>
          <p:nvPr>
            <p:ph type="title"/>
          </p:nvPr>
        </p:nvSpPr>
        <p:spPr>
          <a:xfrm>
            <a:off x="954156" y="5271715"/>
            <a:ext cx="10481781" cy="715617"/>
          </a:xfrm>
        </p:spPr>
        <p:txBody>
          <a:bodyPr vert="horz" lIns="0" tIns="0" rIns="0" bIns="0" rtlCol="0" anchor="b">
            <a:normAutofit/>
          </a:bodyPr>
          <a:lstStyle/>
          <a:p>
            <a:r>
              <a:rPr lang="en-US" spc="750" dirty="0">
                <a:solidFill>
                  <a:schemeClr val="bg1"/>
                </a:solidFill>
              </a:rPr>
              <a:t>Functionality: Admin Panel</a:t>
            </a:r>
          </a:p>
        </p:txBody>
      </p:sp>
    </p:spTree>
    <p:extLst>
      <p:ext uri="{BB962C8B-B14F-4D97-AF65-F5344CB8AC3E}">
        <p14:creationId xmlns:p14="http://schemas.microsoft.com/office/powerpoint/2010/main" val="279413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067774-CFFB-C14A-B05C-601653F5585E}"/>
              </a:ext>
            </a:extLst>
          </p:cNvPr>
          <p:cNvSpPr>
            <a:spLocks noGrp="1"/>
          </p:cNvSpPr>
          <p:nvPr>
            <p:ph type="title"/>
          </p:nvPr>
        </p:nvSpPr>
        <p:spPr>
          <a:xfrm>
            <a:off x="1371600" y="457200"/>
            <a:ext cx="4911393" cy="1556724"/>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F0282416-8A5A-854A-A736-33B26970ACDD}"/>
              </a:ext>
            </a:extLst>
          </p:cNvPr>
          <p:cNvSpPr>
            <a:spLocks noGrp="1"/>
          </p:cNvSpPr>
          <p:nvPr>
            <p:ph idx="1"/>
          </p:nvPr>
        </p:nvSpPr>
        <p:spPr>
          <a:xfrm>
            <a:off x="1371601" y="2345635"/>
            <a:ext cx="4911392" cy="3583940"/>
          </a:xfrm>
        </p:spPr>
        <p:txBody>
          <a:bodyPr anchor="t">
            <a:normAutofit/>
          </a:bodyPr>
          <a:lstStyle/>
          <a:p>
            <a:r>
              <a:rPr lang="en-US" sz="1600" dirty="0"/>
              <a:t>Our e-commerce website is for a company named Hug With Mug. </a:t>
            </a:r>
          </a:p>
          <a:p>
            <a:r>
              <a:rPr lang="en-US" sz="1600" dirty="0"/>
              <a:t>At Hug With Mug, we sell products such as coffee, teas, t-shirts, tote bags, and mugs.</a:t>
            </a:r>
          </a:p>
        </p:txBody>
      </p:sp>
      <p:pic>
        <p:nvPicPr>
          <p:cNvPr id="5" name="Picture 4" descr="Hug with Mug Header">
            <a:extLst>
              <a:ext uri="{FF2B5EF4-FFF2-40B4-BE49-F238E27FC236}">
                <a16:creationId xmlns:a16="http://schemas.microsoft.com/office/drawing/2014/main" id="{656CEA37-C717-514F-B7AB-11B780D1607C}"/>
              </a:ext>
            </a:extLst>
          </p:cNvPr>
          <p:cNvPicPr>
            <a:picLocks noChangeAspect="1"/>
          </p:cNvPicPr>
          <p:nvPr/>
        </p:nvPicPr>
        <p:blipFill rotWithShape="1">
          <a:blip r:embed="rId2"/>
          <a:srcRect l="1840" t="1891" r="1672" b="2196"/>
          <a:stretch/>
        </p:blipFill>
        <p:spPr>
          <a:xfrm>
            <a:off x="6738301" y="1650670"/>
            <a:ext cx="4911393" cy="3075709"/>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accessory, bag&#10;&#10;Description automatically generated">
            <a:extLst>
              <a:ext uri="{FF2B5EF4-FFF2-40B4-BE49-F238E27FC236}">
                <a16:creationId xmlns:a16="http://schemas.microsoft.com/office/drawing/2014/main" id="{C8906D33-E849-1E4D-9ABE-A0F4A1DB99F9}"/>
              </a:ext>
            </a:extLst>
          </p:cNvPr>
          <p:cNvPicPr>
            <a:picLocks noChangeAspect="1"/>
          </p:cNvPicPr>
          <p:nvPr/>
        </p:nvPicPr>
        <p:blipFill>
          <a:blip r:embed="rId3"/>
          <a:stretch>
            <a:fillRect/>
          </a:stretch>
        </p:blipFill>
        <p:spPr>
          <a:xfrm>
            <a:off x="489064" y="3734976"/>
            <a:ext cx="1765071" cy="2526310"/>
          </a:xfrm>
          <a:prstGeom prst="rect">
            <a:avLst/>
          </a:prstGeom>
        </p:spPr>
      </p:pic>
      <p:pic>
        <p:nvPicPr>
          <p:cNvPr id="9" name="Picture 8" descr="A white mug with black text&#10;&#10;Description automatically generated with medium confidence">
            <a:extLst>
              <a:ext uri="{FF2B5EF4-FFF2-40B4-BE49-F238E27FC236}">
                <a16:creationId xmlns:a16="http://schemas.microsoft.com/office/drawing/2014/main" id="{F6AE6B7E-2198-D743-93D5-0E34CB3E78CF}"/>
              </a:ext>
            </a:extLst>
          </p:cNvPr>
          <p:cNvPicPr>
            <a:picLocks noChangeAspect="1"/>
          </p:cNvPicPr>
          <p:nvPr/>
        </p:nvPicPr>
        <p:blipFill>
          <a:blip r:embed="rId4"/>
          <a:stretch>
            <a:fillRect/>
          </a:stretch>
        </p:blipFill>
        <p:spPr>
          <a:xfrm>
            <a:off x="2155466" y="3842477"/>
            <a:ext cx="1962411" cy="2488564"/>
          </a:xfrm>
          <a:prstGeom prst="rect">
            <a:avLst/>
          </a:prstGeom>
        </p:spPr>
      </p:pic>
      <p:pic>
        <p:nvPicPr>
          <p:cNvPr id="13" name="Picture 12" descr="A jar of peanut butter&#10;&#10;Description automatically generated with low confidence">
            <a:extLst>
              <a:ext uri="{FF2B5EF4-FFF2-40B4-BE49-F238E27FC236}">
                <a16:creationId xmlns:a16="http://schemas.microsoft.com/office/drawing/2014/main" id="{97CB3EF7-09A4-6F43-BD55-5EBD04FA7F30}"/>
              </a:ext>
            </a:extLst>
          </p:cNvPr>
          <p:cNvPicPr>
            <a:picLocks noChangeAspect="1"/>
          </p:cNvPicPr>
          <p:nvPr/>
        </p:nvPicPr>
        <p:blipFill>
          <a:blip r:embed="rId5"/>
          <a:stretch>
            <a:fillRect/>
          </a:stretch>
        </p:blipFill>
        <p:spPr>
          <a:xfrm>
            <a:off x="4377966" y="3705470"/>
            <a:ext cx="1818029" cy="2695327"/>
          </a:xfrm>
          <a:prstGeom prst="rect">
            <a:avLst/>
          </a:prstGeom>
        </p:spPr>
      </p:pic>
      <p:sp>
        <p:nvSpPr>
          <p:cNvPr id="11" name="TextBox 10">
            <a:extLst>
              <a:ext uri="{FF2B5EF4-FFF2-40B4-BE49-F238E27FC236}">
                <a16:creationId xmlns:a16="http://schemas.microsoft.com/office/drawing/2014/main" id="{F4830148-C760-FF44-A934-520B43D6CCF4}"/>
              </a:ext>
            </a:extLst>
          </p:cNvPr>
          <p:cNvSpPr txBox="1"/>
          <p:nvPr/>
        </p:nvSpPr>
        <p:spPr>
          <a:xfrm>
            <a:off x="-38152" y="6488669"/>
            <a:ext cx="346570"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066655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CA3D7-25D1-5D4F-B7EB-D797D677388A}"/>
              </a:ext>
            </a:extLst>
          </p:cNvPr>
          <p:cNvSpPr>
            <a:spLocks noGrp="1"/>
          </p:cNvSpPr>
          <p:nvPr>
            <p:ph type="title"/>
          </p:nvPr>
        </p:nvSpPr>
        <p:spPr>
          <a:xfrm>
            <a:off x="1371600" y="457200"/>
            <a:ext cx="4911393" cy="1556724"/>
          </a:xfrm>
        </p:spPr>
        <p:txBody>
          <a:bodyPr anchor="b">
            <a:normAutofit/>
          </a:bodyPr>
          <a:lstStyle/>
          <a:p>
            <a:r>
              <a:rPr lang="en-US" dirty="0"/>
              <a:t>ADMIN LOGIN</a:t>
            </a:r>
          </a:p>
        </p:txBody>
      </p:sp>
      <p:sp>
        <p:nvSpPr>
          <p:cNvPr id="3" name="Content Placeholder 2">
            <a:extLst>
              <a:ext uri="{FF2B5EF4-FFF2-40B4-BE49-F238E27FC236}">
                <a16:creationId xmlns:a16="http://schemas.microsoft.com/office/drawing/2014/main" id="{417901E3-4196-5249-99AD-F4F5275E8061}"/>
              </a:ext>
            </a:extLst>
          </p:cNvPr>
          <p:cNvSpPr>
            <a:spLocks noGrp="1"/>
          </p:cNvSpPr>
          <p:nvPr>
            <p:ph idx="1"/>
          </p:nvPr>
        </p:nvSpPr>
        <p:spPr>
          <a:xfrm>
            <a:off x="1371601" y="2345635"/>
            <a:ext cx="4911392" cy="3583940"/>
          </a:xfrm>
        </p:spPr>
        <p:txBody>
          <a:bodyPr anchor="t">
            <a:normAutofit/>
          </a:bodyPr>
          <a:lstStyle/>
          <a:p>
            <a:r>
              <a:rPr lang="en-US" sz="1600"/>
              <a:t>If an admin user wants to visit the admin backend panel, they can do so by visiting </a:t>
            </a:r>
            <a:r>
              <a:rPr lang="en-US" sz="1600" u="sng">
                <a:hlinkClick r:id="rId3"/>
              </a:rPr>
              <a:t>http://ec2-54-172-16-142.compute-1.amazonaws.com/admin_area</a:t>
            </a:r>
            <a:r>
              <a:rPr lang="en-US" sz="1600"/>
              <a:t> . </a:t>
            </a:r>
          </a:p>
          <a:p>
            <a:r>
              <a:rPr lang="en-US" sz="1600"/>
              <a:t>From there, they will be prompted to log in with their admin credentials. The credentials entered are cross checked with the </a:t>
            </a:r>
            <a:r>
              <a:rPr lang="en-US" sz="1600" i="1"/>
              <a:t>admin</a:t>
            </a:r>
            <a:r>
              <a:rPr lang="en-US" sz="1600"/>
              <a:t> database table. If the credentials entered match with what is in the database, then the admin user can successfully access the admin panel. If not, the admin will be prompted to try logging in again.</a:t>
            </a:r>
          </a:p>
        </p:txBody>
      </p:sp>
      <p:pic>
        <p:nvPicPr>
          <p:cNvPr id="5" name="Picture 4" descr="Graphical user interface, website&#10;&#10;Description automatically generated">
            <a:extLst>
              <a:ext uri="{FF2B5EF4-FFF2-40B4-BE49-F238E27FC236}">
                <a16:creationId xmlns:a16="http://schemas.microsoft.com/office/drawing/2014/main" id="{D7481312-8E40-A144-8B1E-8E4528970948}"/>
              </a:ext>
            </a:extLst>
          </p:cNvPr>
          <p:cNvPicPr>
            <a:picLocks noChangeAspect="1"/>
          </p:cNvPicPr>
          <p:nvPr/>
        </p:nvPicPr>
        <p:blipFill>
          <a:blip r:embed="rId4"/>
          <a:stretch>
            <a:fillRect/>
          </a:stretch>
        </p:blipFill>
        <p:spPr>
          <a:xfrm>
            <a:off x="6644639" y="1704515"/>
            <a:ext cx="5090161" cy="2977744"/>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3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203A5-2361-4542-808A-BA7C2775074E}"/>
              </a:ext>
            </a:extLst>
          </p:cNvPr>
          <p:cNvSpPr>
            <a:spLocks noGrp="1"/>
          </p:cNvSpPr>
          <p:nvPr>
            <p:ph type="title"/>
          </p:nvPr>
        </p:nvSpPr>
        <p:spPr>
          <a:xfrm>
            <a:off x="1074716" y="228285"/>
            <a:ext cx="4911393" cy="811149"/>
          </a:xfrm>
        </p:spPr>
        <p:txBody>
          <a:bodyPr anchor="b">
            <a:normAutofit/>
          </a:bodyPr>
          <a:lstStyle/>
          <a:p>
            <a:r>
              <a:rPr lang="en-US" dirty="0"/>
              <a:t>ADMIN PANEL</a:t>
            </a:r>
          </a:p>
        </p:txBody>
      </p:sp>
      <p:sp>
        <p:nvSpPr>
          <p:cNvPr id="3" name="Content Placeholder 2">
            <a:extLst>
              <a:ext uri="{FF2B5EF4-FFF2-40B4-BE49-F238E27FC236}">
                <a16:creationId xmlns:a16="http://schemas.microsoft.com/office/drawing/2014/main" id="{CF6B60D6-80F5-A348-9293-9246D5AD048C}"/>
              </a:ext>
            </a:extLst>
          </p:cNvPr>
          <p:cNvSpPr>
            <a:spLocks noGrp="1"/>
          </p:cNvSpPr>
          <p:nvPr>
            <p:ph idx="1"/>
          </p:nvPr>
        </p:nvSpPr>
        <p:spPr>
          <a:xfrm>
            <a:off x="279071" y="1401416"/>
            <a:ext cx="6365568" cy="4785627"/>
          </a:xfrm>
        </p:spPr>
        <p:txBody>
          <a:bodyPr anchor="t">
            <a:normAutofit/>
          </a:bodyPr>
          <a:lstStyle/>
          <a:p>
            <a:pPr marL="457200" lvl="1" indent="0" fontAlgn="base">
              <a:lnSpc>
                <a:spcPct val="110000"/>
              </a:lnSpc>
              <a:buNone/>
            </a:pPr>
            <a:r>
              <a:rPr lang="en-US" sz="1500" b="1" dirty="0"/>
              <a:t>ADMIN DASHBOARD</a:t>
            </a:r>
          </a:p>
          <a:p>
            <a:pPr lvl="1" fontAlgn="base">
              <a:lnSpc>
                <a:spcPct val="110000"/>
              </a:lnSpc>
            </a:pPr>
            <a:r>
              <a:rPr lang="en-US" sz="1500" dirty="0"/>
              <a:t>This</a:t>
            </a:r>
            <a:r>
              <a:rPr lang="en-US" sz="1500" b="1" dirty="0"/>
              <a:t> dashboard </a:t>
            </a:r>
            <a:r>
              <a:rPr lang="en-US" sz="1500" dirty="0"/>
              <a:t>conveniently displays important information blocks for the admin. It displays the # </a:t>
            </a:r>
            <a:r>
              <a:rPr lang="en-US" sz="1500" i="1" dirty="0"/>
              <a:t>of products currently for sale</a:t>
            </a:r>
            <a:r>
              <a:rPr lang="en-US" sz="1500" dirty="0"/>
              <a:t>, </a:t>
            </a:r>
            <a:r>
              <a:rPr lang="en-US" sz="1500" i="1" dirty="0"/>
              <a:t>the # of customers</a:t>
            </a:r>
            <a:r>
              <a:rPr lang="en-US" sz="1500" dirty="0"/>
              <a:t>, </a:t>
            </a:r>
            <a:r>
              <a:rPr lang="en-US" sz="1500" i="1" dirty="0"/>
              <a:t>the # of product categories</a:t>
            </a:r>
            <a:r>
              <a:rPr lang="en-US" sz="1500" dirty="0"/>
              <a:t>, </a:t>
            </a:r>
            <a:r>
              <a:rPr lang="en-US" sz="1500" i="1" dirty="0"/>
              <a:t>the # of orders currently placed</a:t>
            </a:r>
            <a:r>
              <a:rPr lang="en-US" sz="1500" dirty="0"/>
              <a:t>, </a:t>
            </a:r>
            <a:r>
              <a:rPr lang="en-US" sz="1500" i="1" dirty="0"/>
              <a:t>the total amount of money earned</a:t>
            </a:r>
            <a:r>
              <a:rPr lang="en-US" sz="1500" dirty="0"/>
              <a:t>, and </a:t>
            </a:r>
            <a:r>
              <a:rPr lang="en-US" sz="1500" i="1" dirty="0"/>
              <a:t>the total number of coupon codes enabled</a:t>
            </a:r>
            <a:r>
              <a:rPr lang="en-US" sz="1500" dirty="0"/>
              <a:t>. </a:t>
            </a:r>
          </a:p>
          <a:p>
            <a:pPr lvl="1" fontAlgn="base">
              <a:lnSpc>
                <a:spcPct val="110000"/>
              </a:lnSpc>
            </a:pPr>
            <a:r>
              <a:rPr lang="en-US" sz="1500" dirty="0"/>
              <a:t>Within each of these blocks, the admin can click to </a:t>
            </a:r>
            <a:r>
              <a:rPr lang="en-US" sz="1500" i="1" dirty="0"/>
              <a:t>view more details</a:t>
            </a:r>
            <a:r>
              <a:rPr lang="en-US" sz="1500" dirty="0"/>
              <a:t>, which will take them to their perspective pages.</a:t>
            </a:r>
          </a:p>
          <a:p>
            <a:pPr lvl="1" fontAlgn="base">
              <a:lnSpc>
                <a:spcPct val="110000"/>
              </a:lnSpc>
            </a:pPr>
            <a:r>
              <a:rPr lang="en-US" sz="1500" dirty="0"/>
              <a:t> At the bottom of the dashboard, the admin can readily see the </a:t>
            </a:r>
            <a:r>
              <a:rPr lang="en-US" sz="1500" i="1" dirty="0"/>
              <a:t>most recent orders </a:t>
            </a:r>
            <a:r>
              <a:rPr lang="en-US" sz="1500" dirty="0"/>
              <a:t>placed by customers. </a:t>
            </a:r>
          </a:p>
          <a:p>
            <a:pPr marL="457200" lvl="1" indent="0" fontAlgn="base">
              <a:lnSpc>
                <a:spcPct val="110000"/>
              </a:lnSpc>
              <a:buNone/>
            </a:pPr>
            <a:r>
              <a:rPr lang="en-US" sz="1500" b="1" dirty="0"/>
              <a:t>ADMIN SIDEBAR</a:t>
            </a:r>
          </a:p>
          <a:p>
            <a:pPr lvl="1" fontAlgn="base">
              <a:lnSpc>
                <a:spcPct val="110000"/>
              </a:lnSpc>
            </a:pPr>
            <a:r>
              <a:rPr lang="en-US" sz="1500" dirty="0"/>
              <a:t>This </a:t>
            </a:r>
            <a:r>
              <a:rPr lang="en-US" sz="1500" b="1" dirty="0"/>
              <a:t>sidebar</a:t>
            </a:r>
            <a:r>
              <a:rPr lang="en-US" sz="1500" dirty="0"/>
              <a:t> is where the admin user can access all the admin features- such as viewing/inserting/editing products for sale, viewing orders, and more!</a:t>
            </a:r>
          </a:p>
          <a:p>
            <a:pPr lvl="1" fontAlgn="base">
              <a:lnSpc>
                <a:spcPct val="110000"/>
              </a:lnSpc>
            </a:pPr>
            <a:endParaRPr lang="en-US" sz="1500" dirty="0"/>
          </a:p>
        </p:txBody>
      </p:sp>
      <p:pic>
        <p:nvPicPr>
          <p:cNvPr id="5" name="Picture 4" descr="Graphical user interface, application&#10;&#10;Description automatically generated">
            <a:extLst>
              <a:ext uri="{FF2B5EF4-FFF2-40B4-BE49-F238E27FC236}">
                <a16:creationId xmlns:a16="http://schemas.microsoft.com/office/drawing/2014/main" id="{B13F42FF-7547-2242-A11D-365DC9FC956E}"/>
              </a:ext>
            </a:extLst>
          </p:cNvPr>
          <p:cNvPicPr>
            <a:picLocks noChangeAspect="1"/>
          </p:cNvPicPr>
          <p:nvPr/>
        </p:nvPicPr>
        <p:blipFill>
          <a:blip r:embed="rId2"/>
          <a:stretch>
            <a:fillRect/>
          </a:stretch>
        </p:blipFill>
        <p:spPr>
          <a:xfrm>
            <a:off x="6644639" y="1520170"/>
            <a:ext cx="5369228" cy="2966497"/>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FC7DC11-B77E-9944-991D-D2EB7B57F1D8}"/>
              </a:ext>
            </a:extLst>
          </p:cNvPr>
          <p:cNvSpPr txBox="1"/>
          <p:nvPr/>
        </p:nvSpPr>
        <p:spPr>
          <a:xfrm>
            <a:off x="6644639" y="1109872"/>
            <a:ext cx="109253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Sidebar</a:t>
            </a:r>
          </a:p>
        </p:txBody>
      </p:sp>
      <p:sp>
        <p:nvSpPr>
          <p:cNvPr id="13" name="TextBox 12">
            <a:extLst>
              <a:ext uri="{FF2B5EF4-FFF2-40B4-BE49-F238E27FC236}">
                <a16:creationId xmlns:a16="http://schemas.microsoft.com/office/drawing/2014/main" id="{00550A79-7264-9546-8139-D4E8CCAD64D0}"/>
              </a:ext>
            </a:extLst>
          </p:cNvPr>
          <p:cNvSpPr txBox="1"/>
          <p:nvPr/>
        </p:nvSpPr>
        <p:spPr>
          <a:xfrm>
            <a:off x="8916391" y="1101417"/>
            <a:ext cx="142701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Dashboard</a:t>
            </a:r>
          </a:p>
        </p:txBody>
      </p:sp>
    </p:spTree>
    <p:extLst>
      <p:ext uri="{BB962C8B-B14F-4D97-AF65-F5344CB8AC3E}">
        <p14:creationId xmlns:p14="http://schemas.microsoft.com/office/powerpoint/2010/main" val="416548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C3D4C-F708-9B47-9528-6C5A72F4D6F0}"/>
              </a:ext>
            </a:extLst>
          </p:cNvPr>
          <p:cNvSpPr>
            <a:spLocks noGrp="1"/>
          </p:cNvSpPr>
          <p:nvPr>
            <p:ph type="title"/>
          </p:nvPr>
        </p:nvSpPr>
        <p:spPr>
          <a:xfrm>
            <a:off x="592302" y="626998"/>
            <a:ext cx="4911393" cy="1556724"/>
          </a:xfrm>
        </p:spPr>
        <p:txBody>
          <a:bodyPr anchor="b">
            <a:normAutofit/>
          </a:bodyPr>
          <a:lstStyle/>
          <a:p>
            <a:r>
              <a:rPr lang="en-US" dirty="0"/>
              <a:t>Insert Products</a:t>
            </a:r>
          </a:p>
        </p:txBody>
      </p:sp>
      <p:sp>
        <p:nvSpPr>
          <p:cNvPr id="3" name="Content Placeholder 2">
            <a:extLst>
              <a:ext uri="{FF2B5EF4-FFF2-40B4-BE49-F238E27FC236}">
                <a16:creationId xmlns:a16="http://schemas.microsoft.com/office/drawing/2014/main" id="{C6D786C1-531C-E94D-8E01-9E00E6B591E7}"/>
              </a:ext>
            </a:extLst>
          </p:cNvPr>
          <p:cNvSpPr>
            <a:spLocks noGrp="1"/>
          </p:cNvSpPr>
          <p:nvPr>
            <p:ph idx="1"/>
          </p:nvPr>
        </p:nvSpPr>
        <p:spPr>
          <a:xfrm>
            <a:off x="129164" y="2226944"/>
            <a:ext cx="4911392" cy="3583940"/>
          </a:xfrm>
        </p:spPr>
        <p:txBody>
          <a:bodyPr anchor="t">
            <a:normAutofit/>
          </a:bodyPr>
          <a:lstStyle/>
          <a:p>
            <a:pPr marL="457200" lvl="1" indent="0" fontAlgn="base">
              <a:lnSpc>
                <a:spcPct val="110000"/>
              </a:lnSpc>
              <a:buNone/>
            </a:pPr>
            <a:r>
              <a:rPr lang="en-US" sz="1400" dirty="0"/>
              <a:t>From the admin panel sidebar, the user can access the </a:t>
            </a:r>
            <a:r>
              <a:rPr lang="en-US" sz="1400" b="1" dirty="0"/>
              <a:t>products</a:t>
            </a:r>
            <a:r>
              <a:rPr lang="en-US" sz="1400" dirty="0"/>
              <a:t> section. In this section, the admin user has the option to either visit the </a:t>
            </a:r>
            <a:r>
              <a:rPr lang="en-US" sz="1400" b="1" dirty="0"/>
              <a:t>insert products page </a:t>
            </a:r>
            <a:r>
              <a:rPr lang="en-US" sz="1400" dirty="0"/>
              <a:t>or the </a:t>
            </a:r>
            <a:r>
              <a:rPr lang="en-US" sz="1400" b="1" dirty="0"/>
              <a:t>view products page</a:t>
            </a:r>
            <a:r>
              <a:rPr lang="en-US" sz="1400" dirty="0"/>
              <a:t>. </a:t>
            </a:r>
          </a:p>
          <a:p>
            <a:pPr lvl="1" fontAlgn="base">
              <a:lnSpc>
                <a:spcPct val="110000"/>
              </a:lnSpc>
            </a:pPr>
            <a:r>
              <a:rPr lang="en-US" sz="1400" b="1" dirty="0"/>
              <a:t>Insert Products Page</a:t>
            </a:r>
          </a:p>
          <a:p>
            <a:pPr lvl="2" fontAlgn="base">
              <a:lnSpc>
                <a:spcPct val="110000"/>
              </a:lnSpc>
            </a:pPr>
            <a:r>
              <a:rPr lang="en-US" sz="1400" dirty="0"/>
              <a:t>To insert a </a:t>
            </a:r>
            <a:r>
              <a:rPr lang="en-US" sz="1400" b="1" dirty="0"/>
              <a:t>regular product</a:t>
            </a:r>
            <a:r>
              <a:rPr lang="en-US" sz="1400" dirty="0"/>
              <a:t>, the admin user will simply enter in all the product information necessary for its display (title, url, category, images, price, keywords, quantity, description, label)</a:t>
            </a:r>
          </a:p>
          <a:p>
            <a:pPr lvl="2" fontAlgn="base">
              <a:lnSpc>
                <a:spcPct val="110000"/>
              </a:lnSpc>
            </a:pPr>
            <a:r>
              <a:rPr lang="en-US" sz="1400" dirty="0"/>
              <a:t>To insert an ‘</a:t>
            </a:r>
            <a:r>
              <a:rPr lang="en-US" sz="1400" b="1" dirty="0"/>
              <a:t>on sale’ product</a:t>
            </a:r>
            <a:r>
              <a:rPr lang="en-US" sz="1400" dirty="0"/>
              <a:t>, the admin user will simply enter in all the information necessary, including the </a:t>
            </a:r>
            <a:r>
              <a:rPr lang="en-US" sz="1400" b="1" dirty="0"/>
              <a:t>product’s sale price </a:t>
            </a:r>
            <a:r>
              <a:rPr lang="en-US" sz="1400" dirty="0"/>
              <a:t>and </a:t>
            </a:r>
            <a:r>
              <a:rPr lang="en-US" sz="1400" b="1" dirty="0"/>
              <a:t>product’s label</a:t>
            </a:r>
            <a:r>
              <a:rPr lang="en-US" sz="1400" dirty="0"/>
              <a:t> (”Sale”). </a:t>
            </a:r>
          </a:p>
          <a:p>
            <a:pPr>
              <a:lnSpc>
                <a:spcPct val="110000"/>
              </a:lnSpc>
            </a:pPr>
            <a:endParaRPr lang="en-US" sz="1400" dirty="0"/>
          </a:p>
        </p:txBody>
      </p:sp>
      <p:pic>
        <p:nvPicPr>
          <p:cNvPr id="12" name="Screen Recording 2022-04-24 at 2.32.48 AM" descr="Screen Recording 2022-04-24 at 2.32.48 AM">
            <a:hlinkClick r:id="" action="ppaction://media"/>
            <a:extLst>
              <a:ext uri="{FF2B5EF4-FFF2-40B4-BE49-F238E27FC236}">
                <a16:creationId xmlns:a16="http://schemas.microsoft.com/office/drawing/2014/main" id="{F03FC749-EC6F-8846-A0A0-5A6F871E30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03694" y="1270660"/>
            <a:ext cx="6688302" cy="3950310"/>
          </a:xfrm>
          <a:prstGeom prst="rect">
            <a:avLst/>
          </a:prstGeom>
        </p:spPr>
      </p:pic>
      <p:sp>
        <p:nvSpPr>
          <p:cNvPr id="27" name="Rectangle 26">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7E1876F-823F-704D-B67D-4E27CECD759B}"/>
              </a:ext>
            </a:extLst>
          </p:cNvPr>
          <p:cNvSpPr txBox="1"/>
          <p:nvPr/>
        </p:nvSpPr>
        <p:spPr>
          <a:xfrm>
            <a:off x="6934928" y="764163"/>
            <a:ext cx="38258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Inserting an “on sale” product</a:t>
            </a:r>
          </a:p>
        </p:txBody>
      </p:sp>
    </p:spTree>
    <p:extLst>
      <p:ext uri="{BB962C8B-B14F-4D97-AF65-F5344CB8AC3E}">
        <p14:creationId xmlns:p14="http://schemas.microsoft.com/office/powerpoint/2010/main" val="16319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8C42A-0CF2-4B42-88B8-4F423AC6307C}"/>
              </a:ext>
            </a:extLst>
          </p:cNvPr>
          <p:cNvSpPr>
            <a:spLocks noGrp="1"/>
          </p:cNvSpPr>
          <p:nvPr>
            <p:ph type="title"/>
          </p:nvPr>
        </p:nvSpPr>
        <p:spPr>
          <a:xfrm>
            <a:off x="263753" y="499860"/>
            <a:ext cx="4911393" cy="1556724"/>
          </a:xfrm>
        </p:spPr>
        <p:txBody>
          <a:bodyPr anchor="b">
            <a:normAutofit/>
          </a:bodyPr>
          <a:lstStyle/>
          <a:p>
            <a:pPr>
              <a:lnSpc>
                <a:spcPct val="90000"/>
              </a:lnSpc>
            </a:pPr>
            <a:r>
              <a:rPr lang="en-US" dirty="0"/>
              <a:t>View &amp; Modify Products</a:t>
            </a:r>
          </a:p>
        </p:txBody>
      </p:sp>
      <p:sp>
        <p:nvSpPr>
          <p:cNvPr id="3" name="Content Placeholder 2">
            <a:extLst>
              <a:ext uri="{FF2B5EF4-FFF2-40B4-BE49-F238E27FC236}">
                <a16:creationId xmlns:a16="http://schemas.microsoft.com/office/drawing/2014/main" id="{02A0A59B-60CD-F24D-B31D-0FE44A044248}"/>
              </a:ext>
            </a:extLst>
          </p:cNvPr>
          <p:cNvSpPr>
            <a:spLocks noGrp="1"/>
          </p:cNvSpPr>
          <p:nvPr>
            <p:ph idx="1"/>
          </p:nvPr>
        </p:nvSpPr>
        <p:spPr>
          <a:xfrm>
            <a:off x="160317" y="2310009"/>
            <a:ext cx="4911392" cy="3583940"/>
          </a:xfrm>
        </p:spPr>
        <p:txBody>
          <a:bodyPr anchor="t">
            <a:normAutofit lnSpcReduction="10000"/>
          </a:bodyPr>
          <a:lstStyle/>
          <a:p>
            <a:pPr lvl="1" fontAlgn="base">
              <a:lnSpc>
                <a:spcPct val="110000"/>
              </a:lnSpc>
            </a:pPr>
            <a:r>
              <a:rPr lang="en-US" sz="1400" b="1" dirty="0"/>
              <a:t>View Products Page</a:t>
            </a:r>
          </a:p>
          <a:p>
            <a:pPr lvl="2" fontAlgn="base">
              <a:lnSpc>
                <a:spcPct val="110000"/>
              </a:lnSpc>
            </a:pPr>
            <a:r>
              <a:rPr lang="en-US" sz="1400" dirty="0"/>
              <a:t>From this page, the admin user can view all the products that are currently for sale on the website. The list displays all the product information and links to either </a:t>
            </a:r>
            <a:r>
              <a:rPr lang="en-US" sz="1400" b="1" dirty="0"/>
              <a:t>delete the item</a:t>
            </a:r>
            <a:r>
              <a:rPr lang="en-US" sz="1400" dirty="0"/>
              <a:t> or to </a:t>
            </a:r>
            <a:r>
              <a:rPr lang="en-US" sz="1400" b="1" dirty="0"/>
              <a:t>modify the item</a:t>
            </a:r>
            <a:r>
              <a:rPr lang="en-US" sz="1400" dirty="0"/>
              <a:t>.</a:t>
            </a:r>
            <a:endParaRPr lang="en-US" sz="1400" b="1" dirty="0"/>
          </a:p>
          <a:p>
            <a:pPr lvl="1" fontAlgn="base">
              <a:lnSpc>
                <a:spcPct val="110000"/>
              </a:lnSpc>
            </a:pPr>
            <a:r>
              <a:rPr lang="en-US" sz="1400" b="1" dirty="0"/>
              <a:t>Modify Product Page</a:t>
            </a:r>
          </a:p>
          <a:p>
            <a:pPr lvl="2" fontAlgn="base">
              <a:lnSpc>
                <a:spcPct val="110000"/>
              </a:lnSpc>
            </a:pPr>
            <a:r>
              <a:rPr lang="en-US" sz="1400" dirty="0"/>
              <a:t>If the user selects to “edit” a product, they will go to the </a:t>
            </a:r>
            <a:r>
              <a:rPr lang="en-US" sz="1400" b="1" dirty="0"/>
              <a:t>modify product page</a:t>
            </a:r>
            <a:r>
              <a:rPr lang="en-US" sz="1400" dirty="0"/>
              <a:t>. From this page, the form will pre-fill with all the product information currently stored in the DB. Once changes are made, the admin user can click to update the product and can immediately see the changes reflected in the </a:t>
            </a:r>
            <a:r>
              <a:rPr lang="en-US" sz="1400" b="1" dirty="0"/>
              <a:t>view products page &amp; website</a:t>
            </a:r>
            <a:r>
              <a:rPr lang="en-US" sz="1400" dirty="0"/>
              <a:t>.</a:t>
            </a:r>
          </a:p>
          <a:p>
            <a:pPr>
              <a:lnSpc>
                <a:spcPct val="110000"/>
              </a:lnSpc>
            </a:pPr>
            <a:endParaRPr lang="en-US" sz="1400" dirty="0"/>
          </a:p>
        </p:txBody>
      </p:sp>
      <p:pic>
        <p:nvPicPr>
          <p:cNvPr id="7" name="Picture 6" descr="Graphical user interface, application&#10;&#10;Description automatically generated">
            <a:extLst>
              <a:ext uri="{FF2B5EF4-FFF2-40B4-BE49-F238E27FC236}">
                <a16:creationId xmlns:a16="http://schemas.microsoft.com/office/drawing/2014/main" id="{2CE358B5-AB47-B24B-9A9B-81664966DD79}"/>
              </a:ext>
            </a:extLst>
          </p:cNvPr>
          <p:cNvPicPr>
            <a:picLocks noChangeAspect="1"/>
          </p:cNvPicPr>
          <p:nvPr/>
        </p:nvPicPr>
        <p:blipFill>
          <a:blip r:embed="rId2"/>
          <a:stretch>
            <a:fillRect/>
          </a:stretch>
        </p:blipFill>
        <p:spPr>
          <a:xfrm>
            <a:off x="5438899" y="1899637"/>
            <a:ext cx="6295901" cy="3583939"/>
          </a:xfrm>
          <a:prstGeom prst="rect">
            <a:avLst/>
          </a:prstGeom>
        </p:spPr>
      </p:pic>
      <p:sp>
        <p:nvSpPr>
          <p:cNvPr id="21" name="Rectangle 2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B7201A-2FA4-B54D-9ECE-D1FF21502BB2}"/>
              </a:ext>
            </a:extLst>
          </p:cNvPr>
          <p:cNvSpPr txBox="1"/>
          <p:nvPr/>
        </p:nvSpPr>
        <p:spPr>
          <a:xfrm>
            <a:off x="6887426" y="1117861"/>
            <a:ext cx="38258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Viewing and editing an existing product</a:t>
            </a:r>
          </a:p>
        </p:txBody>
      </p:sp>
    </p:spTree>
    <p:extLst>
      <p:ext uri="{BB962C8B-B14F-4D97-AF65-F5344CB8AC3E}">
        <p14:creationId xmlns:p14="http://schemas.microsoft.com/office/powerpoint/2010/main" val="66958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AEF7-87EA-6840-9D32-06F22341C8EC}"/>
              </a:ext>
            </a:extLst>
          </p:cNvPr>
          <p:cNvSpPr>
            <a:spLocks noGrp="1"/>
          </p:cNvSpPr>
          <p:nvPr>
            <p:ph type="title"/>
          </p:nvPr>
        </p:nvSpPr>
        <p:spPr/>
        <p:txBody>
          <a:bodyPr/>
          <a:lstStyle/>
          <a:p>
            <a:r>
              <a:rPr lang="en-US" dirty="0"/>
              <a:t>View Categories</a:t>
            </a:r>
          </a:p>
        </p:txBody>
      </p:sp>
      <p:sp>
        <p:nvSpPr>
          <p:cNvPr id="3" name="Content Placeholder 2">
            <a:extLst>
              <a:ext uri="{FF2B5EF4-FFF2-40B4-BE49-F238E27FC236}">
                <a16:creationId xmlns:a16="http://schemas.microsoft.com/office/drawing/2014/main" id="{3ECEE9D1-6AE7-B447-B79B-50D56A0B4CCF}"/>
              </a:ext>
            </a:extLst>
          </p:cNvPr>
          <p:cNvSpPr>
            <a:spLocks noGrp="1"/>
          </p:cNvSpPr>
          <p:nvPr>
            <p:ph idx="1"/>
          </p:nvPr>
        </p:nvSpPr>
        <p:spPr>
          <a:xfrm>
            <a:off x="1267890" y="2168063"/>
            <a:ext cx="10383783" cy="2715769"/>
          </a:xfrm>
        </p:spPr>
        <p:txBody>
          <a:bodyPr/>
          <a:lstStyle/>
          <a:p>
            <a:r>
              <a:rPr lang="en-US" dirty="0"/>
              <a:t>Admin user can go to the </a:t>
            </a:r>
            <a:r>
              <a:rPr lang="en-US" b="1" dirty="0"/>
              <a:t>view categories page </a:t>
            </a:r>
            <a:r>
              <a:rPr lang="en-US" dirty="0"/>
              <a:t>which simply displays the categories in use, and they have the option to delete these categories as well.</a:t>
            </a:r>
          </a:p>
        </p:txBody>
      </p:sp>
      <p:pic>
        <p:nvPicPr>
          <p:cNvPr id="4" name="Content Placeholder 4" descr="Table&#10;&#10;Description automatically generated with medium confidence">
            <a:extLst>
              <a:ext uri="{FF2B5EF4-FFF2-40B4-BE49-F238E27FC236}">
                <a16:creationId xmlns:a16="http://schemas.microsoft.com/office/drawing/2014/main" id="{BF02FA6B-DD95-3B43-8C6B-F7B613C66EE9}"/>
              </a:ext>
            </a:extLst>
          </p:cNvPr>
          <p:cNvPicPr>
            <a:picLocks noChangeAspect="1"/>
          </p:cNvPicPr>
          <p:nvPr/>
        </p:nvPicPr>
        <p:blipFill>
          <a:blip r:embed="rId2"/>
          <a:stretch>
            <a:fillRect/>
          </a:stretch>
        </p:blipFill>
        <p:spPr>
          <a:xfrm>
            <a:off x="1267890" y="3429000"/>
            <a:ext cx="10241279" cy="2909664"/>
          </a:xfrm>
          <a:prstGeom prst="rect">
            <a:avLst/>
          </a:prstGeom>
        </p:spPr>
      </p:pic>
    </p:spTree>
    <p:extLst>
      <p:ext uri="{BB962C8B-B14F-4D97-AF65-F5344CB8AC3E}">
        <p14:creationId xmlns:p14="http://schemas.microsoft.com/office/powerpoint/2010/main" val="458919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5FAA-DAB5-514B-BC99-BBD5B9D660E8}"/>
              </a:ext>
            </a:extLst>
          </p:cNvPr>
          <p:cNvSpPr>
            <a:spLocks noGrp="1"/>
          </p:cNvSpPr>
          <p:nvPr>
            <p:ph type="title"/>
          </p:nvPr>
        </p:nvSpPr>
        <p:spPr>
          <a:xfrm>
            <a:off x="735379" y="0"/>
            <a:ext cx="10241280" cy="1234440"/>
          </a:xfrm>
        </p:spPr>
        <p:txBody>
          <a:bodyPr/>
          <a:lstStyle/>
          <a:p>
            <a:r>
              <a:rPr lang="en-US" dirty="0"/>
              <a:t>Edit About US Page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694A3F96-FBB1-6B4D-B069-17DEC01A6211}"/>
              </a:ext>
            </a:extLst>
          </p:cNvPr>
          <p:cNvPicPr>
            <a:picLocks noGrp="1" noChangeAspect="1"/>
          </p:cNvPicPr>
          <p:nvPr>
            <p:ph idx="1"/>
          </p:nvPr>
        </p:nvPicPr>
        <p:blipFill rotWithShape="1">
          <a:blip r:embed="rId2"/>
          <a:srcRect b="10599"/>
          <a:stretch/>
        </p:blipFill>
        <p:spPr>
          <a:xfrm>
            <a:off x="735379" y="2801864"/>
            <a:ext cx="10721241" cy="3539560"/>
          </a:xfrm>
        </p:spPr>
      </p:pic>
      <p:sp>
        <p:nvSpPr>
          <p:cNvPr id="6" name="Content Placeholder 2">
            <a:extLst>
              <a:ext uri="{FF2B5EF4-FFF2-40B4-BE49-F238E27FC236}">
                <a16:creationId xmlns:a16="http://schemas.microsoft.com/office/drawing/2014/main" id="{47408653-FCF6-654D-9355-554212D45A7D}"/>
              </a:ext>
            </a:extLst>
          </p:cNvPr>
          <p:cNvSpPr txBox="1">
            <a:spLocks/>
          </p:cNvSpPr>
          <p:nvPr/>
        </p:nvSpPr>
        <p:spPr>
          <a:xfrm>
            <a:off x="735379" y="1443979"/>
            <a:ext cx="10383783" cy="271576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admin user can visit the </a:t>
            </a:r>
            <a:r>
              <a:rPr lang="en-US" b="1" dirty="0"/>
              <a:t>edit about us page</a:t>
            </a:r>
            <a:r>
              <a:rPr lang="en-US" dirty="0"/>
              <a:t>, which will contain a form which will prefill with the “about us” text stored in the DB. From here, the user can make changes to this description and update the page. </a:t>
            </a:r>
          </a:p>
        </p:txBody>
      </p:sp>
    </p:spTree>
    <p:extLst>
      <p:ext uri="{BB962C8B-B14F-4D97-AF65-F5344CB8AC3E}">
        <p14:creationId xmlns:p14="http://schemas.microsoft.com/office/powerpoint/2010/main" val="352257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6FACA-6876-D340-B758-733EFBCAC760}"/>
              </a:ext>
            </a:extLst>
          </p:cNvPr>
          <p:cNvSpPr>
            <a:spLocks noGrp="1"/>
          </p:cNvSpPr>
          <p:nvPr>
            <p:ph type="title"/>
          </p:nvPr>
        </p:nvSpPr>
        <p:spPr>
          <a:xfrm>
            <a:off x="195943" y="470893"/>
            <a:ext cx="4911393" cy="1556724"/>
          </a:xfrm>
        </p:spPr>
        <p:txBody>
          <a:bodyPr anchor="b">
            <a:normAutofit/>
          </a:bodyPr>
          <a:lstStyle/>
          <a:p>
            <a:r>
              <a:rPr lang="en-US" dirty="0"/>
              <a:t>INSERT COUPON CODES</a:t>
            </a:r>
          </a:p>
        </p:txBody>
      </p:sp>
      <p:sp>
        <p:nvSpPr>
          <p:cNvPr id="3" name="Content Placeholder 2">
            <a:extLst>
              <a:ext uri="{FF2B5EF4-FFF2-40B4-BE49-F238E27FC236}">
                <a16:creationId xmlns:a16="http://schemas.microsoft.com/office/drawing/2014/main" id="{84EE1F40-F492-F64F-B3AC-E8F803B26E59}"/>
              </a:ext>
            </a:extLst>
          </p:cNvPr>
          <p:cNvSpPr>
            <a:spLocks noGrp="1"/>
          </p:cNvSpPr>
          <p:nvPr>
            <p:ph idx="1"/>
          </p:nvPr>
        </p:nvSpPr>
        <p:spPr>
          <a:xfrm>
            <a:off x="0" y="2415390"/>
            <a:ext cx="4911392" cy="3583940"/>
          </a:xfrm>
        </p:spPr>
        <p:txBody>
          <a:bodyPr anchor="t">
            <a:normAutofit/>
          </a:bodyPr>
          <a:lstStyle/>
          <a:p>
            <a:pPr lvl="1" fontAlgn="base">
              <a:lnSpc>
                <a:spcPct val="110000"/>
              </a:lnSpc>
            </a:pPr>
            <a:r>
              <a:rPr lang="en-US" sz="1400" dirty="0"/>
              <a:t>From the admin panel sidebar, the user can access the </a:t>
            </a:r>
            <a:r>
              <a:rPr lang="en-US" sz="1400" b="1" dirty="0"/>
              <a:t>coupons</a:t>
            </a:r>
            <a:r>
              <a:rPr lang="en-US" sz="1400" dirty="0"/>
              <a:t> section. In this section, the admin user has the option to either visit the</a:t>
            </a:r>
            <a:r>
              <a:rPr lang="en-US" sz="1400" b="1" dirty="0"/>
              <a:t> insert coupon page</a:t>
            </a:r>
            <a:r>
              <a:rPr lang="en-US" sz="1400" dirty="0"/>
              <a:t> or the </a:t>
            </a:r>
            <a:r>
              <a:rPr lang="en-US" sz="1400" b="1" dirty="0"/>
              <a:t>view coupons page</a:t>
            </a:r>
            <a:r>
              <a:rPr lang="en-US" sz="1400" dirty="0"/>
              <a:t>.</a:t>
            </a:r>
            <a:endParaRPr lang="en-US" sz="1400" b="1" dirty="0"/>
          </a:p>
          <a:p>
            <a:pPr lvl="1" fontAlgn="base">
              <a:lnSpc>
                <a:spcPct val="110000"/>
              </a:lnSpc>
            </a:pPr>
            <a:r>
              <a:rPr lang="en-US" sz="1400" b="1" dirty="0"/>
              <a:t>Insert Coupon / Discount Code Page</a:t>
            </a:r>
          </a:p>
          <a:p>
            <a:pPr lvl="2" fontAlgn="base">
              <a:lnSpc>
                <a:spcPct val="110000"/>
              </a:lnSpc>
            </a:pPr>
            <a:r>
              <a:rPr lang="en-US" sz="1400" dirty="0"/>
              <a:t>In this page, the admin user can create a new coupon code for the website. This page will take in the </a:t>
            </a:r>
            <a:r>
              <a:rPr lang="en-US" sz="1400" i="1" dirty="0"/>
              <a:t>coupon title</a:t>
            </a:r>
            <a:r>
              <a:rPr lang="en-US" sz="1400" dirty="0"/>
              <a:t>, the </a:t>
            </a:r>
            <a:r>
              <a:rPr lang="en-US" sz="1400" i="1" dirty="0"/>
              <a:t>amount that should be taken off</a:t>
            </a:r>
            <a:r>
              <a:rPr lang="en-US" sz="1400" dirty="0"/>
              <a:t>, the </a:t>
            </a:r>
            <a:r>
              <a:rPr lang="en-US" sz="1400" i="1" dirty="0"/>
              <a:t>code</a:t>
            </a:r>
            <a:r>
              <a:rPr lang="en-US" sz="1400" dirty="0"/>
              <a:t>, the </a:t>
            </a:r>
            <a:r>
              <a:rPr lang="en-US" sz="1400" i="1" dirty="0"/>
              <a:t>usage limit </a:t>
            </a:r>
            <a:r>
              <a:rPr lang="en-US" sz="1400" dirty="0"/>
              <a:t>to the code, and a selection box to </a:t>
            </a:r>
            <a:r>
              <a:rPr lang="en-US" sz="1400" i="1" dirty="0"/>
              <a:t>select which product this code should apply to</a:t>
            </a:r>
            <a:r>
              <a:rPr lang="en-US" sz="1400" dirty="0"/>
              <a:t>. If there are no errors, the coupon will be inserted into the DB.</a:t>
            </a:r>
          </a:p>
        </p:txBody>
      </p:sp>
      <p:pic>
        <p:nvPicPr>
          <p:cNvPr id="5" name="Picture 4" descr="Graphical user interface, application, email&#10;&#10;Description automatically generated">
            <a:extLst>
              <a:ext uri="{FF2B5EF4-FFF2-40B4-BE49-F238E27FC236}">
                <a16:creationId xmlns:a16="http://schemas.microsoft.com/office/drawing/2014/main" id="{0C5B20B0-ECE7-B940-AFB0-87B891715972}"/>
              </a:ext>
            </a:extLst>
          </p:cNvPr>
          <p:cNvPicPr>
            <a:picLocks noChangeAspect="1"/>
          </p:cNvPicPr>
          <p:nvPr/>
        </p:nvPicPr>
        <p:blipFill>
          <a:blip r:embed="rId2"/>
          <a:stretch>
            <a:fillRect/>
          </a:stretch>
        </p:blipFill>
        <p:spPr>
          <a:xfrm>
            <a:off x="5180290" y="2027617"/>
            <a:ext cx="6742811" cy="3320834"/>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79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3F171-B270-644A-86BC-7C2CB0878B05}"/>
              </a:ext>
            </a:extLst>
          </p:cNvPr>
          <p:cNvSpPr>
            <a:spLocks noGrp="1"/>
          </p:cNvSpPr>
          <p:nvPr>
            <p:ph type="title"/>
          </p:nvPr>
        </p:nvSpPr>
        <p:spPr>
          <a:xfrm>
            <a:off x="112816" y="457196"/>
            <a:ext cx="4911393" cy="1556724"/>
          </a:xfrm>
        </p:spPr>
        <p:txBody>
          <a:bodyPr anchor="b">
            <a:normAutofit/>
          </a:bodyPr>
          <a:lstStyle/>
          <a:p>
            <a:r>
              <a:rPr lang="en-US" dirty="0"/>
              <a:t>View &amp; Modify Coupon CODES</a:t>
            </a:r>
          </a:p>
        </p:txBody>
      </p:sp>
      <p:sp>
        <p:nvSpPr>
          <p:cNvPr id="3" name="Content Placeholder 2">
            <a:extLst>
              <a:ext uri="{FF2B5EF4-FFF2-40B4-BE49-F238E27FC236}">
                <a16:creationId xmlns:a16="http://schemas.microsoft.com/office/drawing/2014/main" id="{0D3EC530-4DD2-F441-88AF-DE3EA07FABFD}"/>
              </a:ext>
            </a:extLst>
          </p:cNvPr>
          <p:cNvSpPr>
            <a:spLocks noGrp="1"/>
          </p:cNvSpPr>
          <p:nvPr>
            <p:ph idx="1"/>
          </p:nvPr>
        </p:nvSpPr>
        <p:spPr>
          <a:xfrm>
            <a:off x="0" y="2415390"/>
            <a:ext cx="4911392" cy="3583940"/>
          </a:xfrm>
        </p:spPr>
        <p:txBody>
          <a:bodyPr anchor="t">
            <a:normAutofit/>
          </a:bodyPr>
          <a:lstStyle/>
          <a:p>
            <a:pPr lvl="1" fontAlgn="base">
              <a:lnSpc>
                <a:spcPct val="110000"/>
              </a:lnSpc>
            </a:pPr>
            <a:r>
              <a:rPr lang="en-US" sz="1500" dirty="0"/>
              <a:t>From the </a:t>
            </a:r>
            <a:r>
              <a:rPr lang="en-US" sz="1500" b="1" dirty="0"/>
              <a:t>view coupons page</a:t>
            </a:r>
            <a:r>
              <a:rPr lang="en-US" sz="1500" dirty="0"/>
              <a:t>, the admin user can </a:t>
            </a:r>
            <a:r>
              <a:rPr lang="en-US" sz="1500" i="1" dirty="0"/>
              <a:t>view all the coupon codes available for customers to use</a:t>
            </a:r>
            <a:r>
              <a:rPr lang="en-US" sz="1500" dirty="0"/>
              <a:t>. The list displays the coupon title, product it applies to, price off, code, limit, how many times it has been used, an option to delete the coupon code, and an option to </a:t>
            </a:r>
            <a:r>
              <a:rPr lang="en-US" sz="1500" b="1" dirty="0"/>
              <a:t>edit the coupon code</a:t>
            </a:r>
            <a:r>
              <a:rPr lang="en-US" sz="1500" dirty="0"/>
              <a:t>.</a:t>
            </a:r>
            <a:endParaRPr lang="en-US" sz="1500" b="1" dirty="0"/>
          </a:p>
          <a:p>
            <a:pPr lvl="1" fontAlgn="base">
              <a:lnSpc>
                <a:spcPct val="110000"/>
              </a:lnSpc>
            </a:pPr>
            <a:r>
              <a:rPr lang="en-US" sz="1500" dirty="0"/>
              <a:t>Through the view coupon page, the admin user can select to “</a:t>
            </a:r>
            <a:r>
              <a:rPr lang="en-US" sz="1500" b="1" dirty="0"/>
              <a:t>edit</a:t>
            </a:r>
            <a:r>
              <a:rPr lang="en-US" sz="1500" dirty="0"/>
              <a:t>” a coupon. This </a:t>
            </a:r>
            <a:r>
              <a:rPr lang="en-US" sz="1500" b="1" dirty="0"/>
              <a:t>edit coupon page </a:t>
            </a:r>
            <a:r>
              <a:rPr lang="en-US" sz="1500" dirty="0"/>
              <a:t>will pre-fill with all the coupon information currently stored about the coupon selected. Once changes are made, the admin user can click to update the coupon and can immediately see changes reflected in the coupon list..</a:t>
            </a:r>
          </a:p>
          <a:p>
            <a:pPr>
              <a:lnSpc>
                <a:spcPct val="110000"/>
              </a:lnSpc>
            </a:pPr>
            <a:endParaRPr lang="en-US" sz="1500" dirty="0"/>
          </a:p>
        </p:txBody>
      </p:sp>
      <p:pic>
        <p:nvPicPr>
          <p:cNvPr id="5" name="Picture 4" descr="Graphical user interface, application, email, website&#10;&#10;Description automatically generated">
            <a:extLst>
              <a:ext uri="{FF2B5EF4-FFF2-40B4-BE49-F238E27FC236}">
                <a16:creationId xmlns:a16="http://schemas.microsoft.com/office/drawing/2014/main" id="{392D3309-A28C-874C-AD23-F3DF3A28A0E0}"/>
              </a:ext>
            </a:extLst>
          </p:cNvPr>
          <p:cNvPicPr>
            <a:picLocks noChangeAspect="1"/>
          </p:cNvPicPr>
          <p:nvPr/>
        </p:nvPicPr>
        <p:blipFill>
          <a:blip r:embed="rId2"/>
          <a:stretch>
            <a:fillRect/>
          </a:stretch>
        </p:blipFill>
        <p:spPr>
          <a:xfrm>
            <a:off x="5005932" y="1899637"/>
            <a:ext cx="7073251" cy="3595568"/>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795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E86C0-CDAA-EA44-ABBD-AF635BB0EB89}"/>
              </a:ext>
            </a:extLst>
          </p:cNvPr>
          <p:cNvSpPr>
            <a:spLocks noGrp="1"/>
          </p:cNvSpPr>
          <p:nvPr>
            <p:ph type="title"/>
          </p:nvPr>
        </p:nvSpPr>
        <p:spPr>
          <a:xfrm>
            <a:off x="172192" y="517672"/>
            <a:ext cx="4911393" cy="1556724"/>
          </a:xfrm>
        </p:spPr>
        <p:txBody>
          <a:bodyPr anchor="b">
            <a:normAutofit/>
          </a:bodyPr>
          <a:lstStyle/>
          <a:p>
            <a:r>
              <a:rPr lang="en-US" dirty="0"/>
              <a:t>View &amp; Sort ORDERs</a:t>
            </a:r>
          </a:p>
        </p:txBody>
      </p:sp>
      <p:sp>
        <p:nvSpPr>
          <p:cNvPr id="3" name="Content Placeholder 2">
            <a:extLst>
              <a:ext uri="{FF2B5EF4-FFF2-40B4-BE49-F238E27FC236}">
                <a16:creationId xmlns:a16="http://schemas.microsoft.com/office/drawing/2014/main" id="{987F1985-55DD-A94C-84A6-67E76A96D8A3}"/>
              </a:ext>
            </a:extLst>
          </p:cNvPr>
          <p:cNvSpPr>
            <a:spLocks noGrp="1"/>
          </p:cNvSpPr>
          <p:nvPr>
            <p:ph idx="1"/>
          </p:nvPr>
        </p:nvSpPr>
        <p:spPr>
          <a:xfrm>
            <a:off x="0" y="2321884"/>
            <a:ext cx="4911392" cy="3583940"/>
          </a:xfrm>
        </p:spPr>
        <p:txBody>
          <a:bodyPr anchor="t">
            <a:normAutofit/>
          </a:bodyPr>
          <a:lstStyle/>
          <a:p>
            <a:pPr fontAlgn="base">
              <a:lnSpc>
                <a:spcPct val="110000"/>
              </a:lnSpc>
            </a:pPr>
            <a:r>
              <a:rPr lang="en-US" sz="1400" dirty="0"/>
              <a:t>From the admin panel sidebar, the user can access the </a:t>
            </a:r>
            <a:r>
              <a:rPr lang="en-US" sz="1400" b="1" dirty="0"/>
              <a:t>view orders</a:t>
            </a:r>
            <a:r>
              <a:rPr lang="en-US" sz="1400" dirty="0"/>
              <a:t> </a:t>
            </a:r>
            <a:r>
              <a:rPr lang="en-US" sz="1400" b="1" dirty="0"/>
              <a:t>page</a:t>
            </a:r>
            <a:r>
              <a:rPr lang="en-US" sz="1400" dirty="0"/>
              <a:t>. In this page, the admin user can see a list of all the </a:t>
            </a:r>
            <a:r>
              <a:rPr lang="en-US" sz="1400" i="1" dirty="0"/>
              <a:t>currently placed orders from all customers</a:t>
            </a:r>
            <a:r>
              <a:rPr lang="en-US" sz="1400" dirty="0"/>
              <a:t>. This list displays the </a:t>
            </a:r>
            <a:r>
              <a:rPr lang="en-US" sz="1400" i="1" dirty="0"/>
              <a:t>order’s customer</a:t>
            </a:r>
            <a:r>
              <a:rPr lang="en-US" sz="1400" dirty="0"/>
              <a:t>, the </a:t>
            </a:r>
            <a:r>
              <a:rPr lang="en-US" sz="1400" i="1" dirty="0"/>
              <a:t>invoice / order number</a:t>
            </a:r>
            <a:r>
              <a:rPr lang="en-US" sz="1400" dirty="0"/>
              <a:t>, the </a:t>
            </a:r>
            <a:r>
              <a:rPr lang="en-US" sz="1400" i="1" dirty="0"/>
              <a:t>product ordered</a:t>
            </a:r>
            <a:r>
              <a:rPr lang="en-US" sz="1400" dirty="0"/>
              <a:t>, the </a:t>
            </a:r>
            <a:r>
              <a:rPr lang="en-US" sz="1400" i="1" dirty="0"/>
              <a:t>quantity of the product ordered</a:t>
            </a:r>
            <a:r>
              <a:rPr lang="en-US" sz="1400" dirty="0"/>
              <a:t>, the </a:t>
            </a:r>
            <a:r>
              <a:rPr lang="en-US" sz="1400" i="1" dirty="0"/>
              <a:t>date</a:t>
            </a:r>
            <a:r>
              <a:rPr lang="en-US" sz="1400" dirty="0"/>
              <a:t> the order was placed, </a:t>
            </a:r>
            <a:r>
              <a:rPr lang="en-US" sz="1400" i="1" dirty="0"/>
              <a:t>the total </a:t>
            </a:r>
            <a:r>
              <a:rPr lang="en-US" sz="1400" dirty="0"/>
              <a:t>amount spent on the product ordered, the </a:t>
            </a:r>
            <a:r>
              <a:rPr lang="en-US" sz="1400" i="1" dirty="0"/>
              <a:t>order status</a:t>
            </a:r>
            <a:r>
              <a:rPr lang="en-US" sz="1400" dirty="0"/>
              <a:t>, and an option to </a:t>
            </a:r>
            <a:r>
              <a:rPr lang="en-US" sz="1400" b="1" dirty="0"/>
              <a:t>delete</a:t>
            </a:r>
            <a:r>
              <a:rPr lang="en-US" sz="1400" dirty="0"/>
              <a:t> the order from the database.</a:t>
            </a:r>
            <a:endParaRPr lang="en-US" sz="1400" b="1" dirty="0"/>
          </a:p>
          <a:p>
            <a:pPr fontAlgn="base">
              <a:lnSpc>
                <a:spcPct val="110000"/>
              </a:lnSpc>
            </a:pPr>
            <a:r>
              <a:rPr lang="en-US" sz="1400" b="1" dirty="0"/>
              <a:t>Order Sorting Functionality: </a:t>
            </a:r>
            <a:r>
              <a:rPr lang="en-US" sz="1400" dirty="0"/>
              <a:t>In this order page, the admin user can </a:t>
            </a:r>
            <a:r>
              <a:rPr lang="en-US" sz="1400" i="1" dirty="0"/>
              <a:t>sort</a:t>
            </a:r>
            <a:r>
              <a:rPr lang="en-US" sz="1400" dirty="0"/>
              <a:t> the orders either by </a:t>
            </a:r>
            <a:r>
              <a:rPr lang="en-US" sz="1400" i="1" dirty="0"/>
              <a:t>the order size </a:t>
            </a:r>
            <a:r>
              <a:rPr lang="en-US" sz="1400" dirty="0"/>
              <a:t>(dollar amount), </a:t>
            </a:r>
            <a:r>
              <a:rPr lang="en-US" sz="1400" i="1" dirty="0"/>
              <a:t>the order date</a:t>
            </a:r>
            <a:r>
              <a:rPr lang="en-US" sz="1400" dirty="0"/>
              <a:t>, or by </a:t>
            </a:r>
            <a:r>
              <a:rPr lang="en-US" sz="1400" i="1" dirty="0"/>
              <a:t>the customer in alphabetical order</a:t>
            </a:r>
            <a:r>
              <a:rPr lang="en-US" sz="1400" dirty="0"/>
              <a:t>. All the user has to do is click on the sort buttons at the bottom of the list and they can sort how they please.</a:t>
            </a:r>
          </a:p>
          <a:p>
            <a:pPr>
              <a:lnSpc>
                <a:spcPct val="110000"/>
              </a:lnSpc>
            </a:pPr>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4C90EB88-FDAD-A044-A043-6852C8AB5F6E}"/>
              </a:ext>
            </a:extLst>
          </p:cNvPr>
          <p:cNvPicPr>
            <a:picLocks noChangeAspect="1"/>
          </p:cNvPicPr>
          <p:nvPr/>
        </p:nvPicPr>
        <p:blipFill>
          <a:blip r:embed="rId2"/>
          <a:stretch>
            <a:fillRect/>
          </a:stretch>
        </p:blipFill>
        <p:spPr>
          <a:xfrm>
            <a:off x="4904643" y="952176"/>
            <a:ext cx="7287353" cy="4914710"/>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206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A4C08-B795-024C-A87B-14A4C4FE497F}"/>
              </a:ext>
            </a:extLst>
          </p:cNvPr>
          <p:cNvSpPr>
            <a:spLocks noGrp="1"/>
          </p:cNvSpPr>
          <p:nvPr>
            <p:ph type="title"/>
          </p:nvPr>
        </p:nvSpPr>
        <p:spPr>
          <a:xfrm>
            <a:off x="457200" y="457196"/>
            <a:ext cx="4911393" cy="1556724"/>
          </a:xfrm>
        </p:spPr>
        <p:txBody>
          <a:bodyPr anchor="b">
            <a:normAutofit/>
          </a:bodyPr>
          <a:lstStyle/>
          <a:p>
            <a:r>
              <a:rPr lang="en-US" dirty="0"/>
              <a:t>INSERT A USER</a:t>
            </a:r>
          </a:p>
        </p:txBody>
      </p:sp>
      <p:sp>
        <p:nvSpPr>
          <p:cNvPr id="3" name="Content Placeholder 2">
            <a:extLst>
              <a:ext uri="{FF2B5EF4-FFF2-40B4-BE49-F238E27FC236}">
                <a16:creationId xmlns:a16="http://schemas.microsoft.com/office/drawing/2014/main" id="{AE50EE60-C942-0F40-ADC6-EACDD94B40EF}"/>
              </a:ext>
            </a:extLst>
          </p:cNvPr>
          <p:cNvSpPr>
            <a:spLocks noGrp="1"/>
          </p:cNvSpPr>
          <p:nvPr>
            <p:ph idx="1"/>
          </p:nvPr>
        </p:nvSpPr>
        <p:spPr>
          <a:xfrm>
            <a:off x="457200" y="2415390"/>
            <a:ext cx="4911392" cy="3583940"/>
          </a:xfrm>
        </p:spPr>
        <p:txBody>
          <a:bodyPr anchor="t">
            <a:normAutofit/>
          </a:bodyPr>
          <a:lstStyle/>
          <a:p>
            <a:pPr fontAlgn="base"/>
            <a:r>
              <a:rPr lang="en-US" sz="1600" dirty="0"/>
              <a:t>From the admin panel sidebar, the user can access the </a:t>
            </a:r>
            <a:r>
              <a:rPr lang="en-US" sz="1600" b="1" dirty="0"/>
              <a:t>users</a:t>
            </a:r>
            <a:r>
              <a:rPr lang="en-US" sz="1600" dirty="0"/>
              <a:t> section. In this section, the admin user has the option to either visit the </a:t>
            </a:r>
            <a:r>
              <a:rPr lang="en-US" sz="1600" b="1" dirty="0"/>
              <a:t>insert users page</a:t>
            </a:r>
            <a:r>
              <a:rPr lang="en-US" sz="1600" dirty="0"/>
              <a:t> or the </a:t>
            </a:r>
            <a:r>
              <a:rPr lang="en-US" sz="1600" b="1" dirty="0"/>
              <a:t>view users page</a:t>
            </a:r>
            <a:r>
              <a:rPr lang="en-US" sz="1600" dirty="0"/>
              <a:t>.</a:t>
            </a:r>
            <a:endParaRPr lang="en-US" sz="1600" b="1" dirty="0"/>
          </a:p>
          <a:p>
            <a:pPr fontAlgn="base"/>
            <a:r>
              <a:rPr lang="en-US" sz="1600" b="1" dirty="0"/>
              <a:t>Insert Users Page: </a:t>
            </a:r>
            <a:r>
              <a:rPr lang="en-US" sz="1600" dirty="0"/>
              <a:t>In this page, the admin user can insert a new user for the website. The admin user must enter a name, username, email, password, address, and contact info correctly. If the information entered is correct, the database will be updated with a brand-new user inserted and the admin user will be notified of its success.</a:t>
            </a:r>
          </a:p>
        </p:txBody>
      </p:sp>
      <p:pic>
        <p:nvPicPr>
          <p:cNvPr id="5" name="Picture 4" descr="Graphical user interface, application&#10;&#10;Description automatically generated">
            <a:extLst>
              <a:ext uri="{FF2B5EF4-FFF2-40B4-BE49-F238E27FC236}">
                <a16:creationId xmlns:a16="http://schemas.microsoft.com/office/drawing/2014/main" id="{D83A81D2-43FC-094B-A81C-61EBF5E7E6B9}"/>
              </a:ext>
            </a:extLst>
          </p:cNvPr>
          <p:cNvPicPr>
            <a:picLocks noChangeAspect="1"/>
          </p:cNvPicPr>
          <p:nvPr/>
        </p:nvPicPr>
        <p:blipFill>
          <a:blip r:embed="rId2"/>
          <a:stretch>
            <a:fillRect/>
          </a:stretch>
        </p:blipFill>
        <p:spPr>
          <a:xfrm>
            <a:off x="5519881" y="1899637"/>
            <a:ext cx="6541978" cy="3583940"/>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6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12E0-1D06-5349-9524-906524AE307F}"/>
              </a:ext>
            </a:extLst>
          </p:cNvPr>
          <p:cNvSpPr>
            <a:spLocks noGrp="1"/>
          </p:cNvSpPr>
          <p:nvPr>
            <p:ph type="title"/>
          </p:nvPr>
        </p:nvSpPr>
        <p:spPr/>
        <p:txBody>
          <a:bodyPr/>
          <a:lstStyle/>
          <a:p>
            <a:r>
              <a:rPr lang="en-US" dirty="0"/>
              <a:t>How it was made:</a:t>
            </a:r>
          </a:p>
        </p:txBody>
      </p:sp>
      <p:sp>
        <p:nvSpPr>
          <p:cNvPr id="3" name="Content Placeholder 2">
            <a:extLst>
              <a:ext uri="{FF2B5EF4-FFF2-40B4-BE49-F238E27FC236}">
                <a16:creationId xmlns:a16="http://schemas.microsoft.com/office/drawing/2014/main" id="{1FD0DEC2-8D70-D74B-AB4F-04C6BD315E6F}"/>
              </a:ext>
            </a:extLst>
          </p:cNvPr>
          <p:cNvSpPr>
            <a:spLocks noGrp="1"/>
          </p:cNvSpPr>
          <p:nvPr>
            <p:ph idx="1"/>
          </p:nvPr>
        </p:nvSpPr>
        <p:spPr/>
        <p:txBody>
          <a:bodyPr>
            <a:normAutofit/>
          </a:bodyPr>
          <a:lstStyle/>
          <a:p>
            <a:r>
              <a:rPr lang="en-US" dirty="0"/>
              <a:t>We used </a:t>
            </a:r>
            <a:r>
              <a:rPr lang="en-US" b="1" dirty="0"/>
              <a:t>LEMP</a:t>
            </a:r>
            <a:r>
              <a:rPr lang="en-US" dirty="0"/>
              <a:t> (</a:t>
            </a:r>
            <a:r>
              <a:rPr lang="en-US" b="1" dirty="0"/>
              <a:t>L</a:t>
            </a:r>
            <a:r>
              <a:rPr lang="en-US" dirty="0"/>
              <a:t>-Linux </a:t>
            </a:r>
            <a:r>
              <a:rPr lang="en-US" b="1" dirty="0"/>
              <a:t>E</a:t>
            </a:r>
            <a:r>
              <a:rPr lang="en-US" dirty="0"/>
              <a:t>-Nginx </a:t>
            </a:r>
            <a:r>
              <a:rPr lang="en-US" b="1" dirty="0"/>
              <a:t>M</a:t>
            </a:r>
            <a:r>
              <a:rPr lang="en-US" dirty="0"/>
              <a:t>-MySQL </a:t>
            </a:r>
            <a:r>
              <a:rPr lang="en-US" b="1" dirty="0"/>
              <a:t>P</a:t>
            </a:r>
            <a:r>
              <a:rPr lang="en-US" dirty="0"/>
              <a:t>-PHP) as our stack to develop our web application.</a:t>
            </a:r>
          </a:p>
          <a:p>
            <a:r>
              <a:rPr lang="en-US" dirty="0"/>
              <a:t>We used an </a:t>
            </a:r>
            <a:r>
              <a:rPr lang="en-US" b="1" dirty="0"/>
              <a:t>Amazon EC2 Instance</a:t>
            </a:r>
            <a:r>
              <a:rPr lang="en-US" dirty="0"/>
              <a:t> to host our application on the Amazon Web Services Infrastructure.</a:t>
            </a:r>
          </a:p>
          <a:p>
            <a:r>
              <a:rPr lang="en-US" dirty="0"/>
              <a:t>We developed with </a:t>
            </a:r>
            <a:r>
              <a:rPr lang="en-US" b="1" dirty="0"/>
              <a:t>PHP, SQL, HTML, CSS and JavaScript Languages.</a:t>
            </a:r>
          </a:p>
          <a:p>
            <a:r>
              <a:rPr lang="en-US" dirty="0"/>
              <a:t>We used </a:t>
            </a:r>
            <a:r>
              <a:rPr lang="en-US" b="1" dirty="0"/>
              <a:t>GitHub</a:t>
            </a:r>
            <a:r>
              <a:rPr lang="en-US" dirty="0"/>
              <a:t> as our version control software to collaborate as a group.</a:t>
            </a:r>
            <a:br>
              <a:rPr lang="en-US" dirty="0"/>
            </a:br>
            <a:endParaRPr lang="en-US" dirty="0"/>
          </a:p>
        </p:txBody>
      </p:sp>
      <p:sp>
        <p:nvSpPr>
          <p:cNvPr id="4" name="TextBox 3">
            <a:extLst>
              <a:ext uri="{FF2B5EF4-FFF2-40B4-BE49-F238E27FC236}">
                <a16:creationId xmlns:a16="http://schemas.microsoft.com/office/drawing/2014/main" id="{71A491E7-4B59-1B4B-859B-91E235BA506B}"/>
              </a:ext>
            </a:extLst>
          </p:cNvPr>
          <p:cNvSpPr txBox="1"/>
          <p:nvPr/>
        </p:nvSpPr>
        <p:spPr>
          <a:xfrm>
            <a:off x="-38152" y="6488669"/>
            <a:ext cx="346570"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401373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72C54-4B67-5744-91AB-C0997EF4B0CD}"/>
              </a:ext>
            </a:extLst>
          </p:cNvPr>
          <p:cNvSpPr>
            <a:spLocks noGrp="1"/>
          </p:cNvSpPr>
          <p:nvPr>
            <p:ph type="title"/>
          </p:nvPr>
        </p:nvSpPr>
        <p:spPr>
          <a:xfrm>
            <a:off x="80355" y="657931"/>
            <a:ext cx="4911393" cy="1556724"/>
          </a:xfrm>
        </p:spPr>
        <p:txBody>
          <a:bodyPr anchor="b">
            <a:normAutofit/>
          </a:bodyPr>
          <a:lstStyle/>
          <a:p>
            <a:pPr>
              <a:lnSpc>
                <a:spcPct val="90000"/>
              </a:lnSpc>
            </a:pPr>
            <a:r>
              <a:rPr lang="en-US" dirty="0"/>
              <a:t>VIEW &amp; MODIFY EXISTING USERS</a:t>
            </a:r>
          </a:p>
        </p:txBody>
      </p:sp>
      <p:sp>
        <p:nvSpPr>
          <p:cNvPr id="3" name="Content Placeholder 2">
            <a:extLst>
              <a:ext uri="{FF2B5EF4-FFF2-40B4-BE49-F238E27FC236}">
                <a16:creationId xmlns:a16="http://schemas.microsoft.com/office/drawing/2014/main" id="{CF0DC331-F111-1444-B590-AF4652110E5D}"/>
              </a:ext>
            </a:extLst>
          </p:cNvPr>
          <p:cNvSpPr>
            <a:spLocks noGrp="1"/>
          </p:cNvSpPr>
          <p:nvPr>
            <p:ph idx="1"/>
          </p:nvPr>
        </p:nvSpPr>
        <p:spPr>
          <a:xfrm>
            <a:off x="0" y="2415390"/>
            <a:ext cx="4911392" cy="3583940"/>
          </a:xfrm>
        </p:spPr>
        <p:txBody>
          <a:bodyPr anchor="t">
            <a:normAutofit/>
          </a:bodyPr>
          <a:lstStyle/>
          <a:p>
            <a:pPr fontAlgn="base"/>
            <a:r>
              <a:rPr lang="en-US" sz="1500" dirty="0"/>
              <a:t>In the </a:t>
            </a:r>
            <a:r>
              <a:rPr lang="en-US" sz="1500" b="1" dirty="0"/>
              <a:t>view users page</a:t>
            </a:r>
            <a:r>
              <a:rPr lang="en-US" sz="1500" dirty="0"/>
              <a:t>, the admin user can view a list of customer users. This list displays a name, username, email, address, and phone number. There are also 2 options to either </a:t>
            </a:r>
            <a:r>
              <a:rPr lang="en-US" sz="1500" b="1" dirty="0"/>
              <a:t>delete</a:t>
            </a:r>
            <a:r>
              <a:rPr lang="en-US" sz="1500" dirty="0"/>
              <a:t> the user from the database or to </a:t>
            </a:r>
            <a:r>
              <a:rPr lang="en-US" sz="1500" b="1" dirty="0"/>
              <a:t>edit the user </a:t>
            </a:r>
            <a:r>
              <a:rPr lang="en-US" sz="1500" dirty="0"/>
              <a:t>via </a:t>
            </a:r>
            <a:r>
              <a:rPr lang="en-US" sz="1500" b="1" dirty="0"/>
              <a:t>edit user page</a:t>
            </a:r>
            <a:r>
              <a:rPr lang="en-US" sz="1500" dirty="0"/>
              <a:t>.</a:t>
            </a:r>
          </a:p>
          <a:p>
            <a:pPr fontAlgn="base"/>
            <a:r>
              <a:rPr lang="en-US" sz="1500" b="1" dirty="0"/>
              <a:t>Edit a User Page: </a:t>
            </a:r>
            <a:r>
              <a:rPr lang="en-US" sz="1500" dirty="0"/>
              <a:t>When the admin selects to “edit” a user, they will go to the </a:t>
            </a:r>
            <a:r>
              <a:rPr lang="en-US" sz="1500" b="1" dirty="0"/>
              <a:t>edit user </a:t>
            </a:r>
            <a:r>
              <a:rPr lang="en-US" sz="1500" dirty="0"/>
              <a:t>page. From this page, the form will pre-fill with all the user information currently stored in the database. Once a change is made, the admin user can click to update the user and will be notified if that update was successful.</a:t>
            </a:r>
          </a:p>
        </p:txBody>
      </p:sp>
      <p:pic>
        <p:nvPicPr>
          <p:cNvPr id="5" name="Picture 4" descr="Graphical user interface, application&#10;&#10;Description automatically generated">
            <a:extLst>
              <a:ext uri="{FF2B5EF4-FFF2-40B4-BE49-F238E27FC236}">
                <a16:creationId xmlns:a16="http://schemas.microsoft.com/office/drawing/2014/main" id="{074D2267-A0E9-9C4E-947D-A3A8A55D3801}"/>
              </a:ext>
            </a:extLst>
          </p:cNvPr>
          <p:cNvPicPr>
            <a:picLocks noChangeAspect="1"/>
          </p:cNvPicPr>
          <p:nvPr/>
        </p:nvPicPr>
        <p:blipFill>
          <a:blip r:embed="rId2"/>
          <a:stretch>
            <a:fillRect/>
          </a:stretch>
        </p:blipFill>
        <p:spPr>
          <a:xfrm>
            <a:off x="5080118" y="1615046"/>
            <a:ext cx="7050373" cy="3999160"/>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824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8BBE1A-B148-4F48-8E8C-EEB4A444E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BD2E6-521E-A048-ABEE-250B6AED0E01}"/>
              </a:ext>
            </a:extLst>
          </p:cNvPr>
          <p:cNvSpPr>
            <a:spLocks noGrp="1"/>
          </p:cNvSpPr>
          <p:nvPr>
            <p:ph type="title"/>
          </p:nvPr>
        </p:nvSpPr>
        <p:spPr>
          <a:xfrm>
            <a:off x="0" y="622852"/>
            <a:ext cx="4045528" cy="3289672"/>
          </a:xfrm>
        </p:spPr>
        <p:txBody>
          <a:bodyPr anchor="b">
            <a:normAutofit/>
          </a:bodyPr>
          <a:lstStyle/>
          <a:p>
            <a:pPr algn="r"/>
            <a:r>
              <a:rPr lang="en-US" dirty="0"/>
              <a:t>EDIT ADMIN PROFILE</a:t>
            </a:r>
          </a:p>
        </p:txBody>
      </p:sp>
      <p:pic>
        <p:nvPicPr>
          <p:cNvPr id="5" name="Picture 4" descr="Graphical user interface, application&#10;&#10;Description automatically generated">
            <a:extLst>
              <a:ext uri="{FF2B5EF4-FFF2-40B4-BE49-F238E27FC236}">
                <a16:creationId xmlns:a16="http://schemas.microsoft.com/office/drawing/2014/main" id="{92A7C531-1A74-7846-886A-9B388E3A5F78}"/>
              </a:ext>
            </a:extLst>
          </p:cNvPr>
          <p:cNvPicPr>
            <a:picLocks noChangeAspect="1"/>
          </p:cNvPicPr>
          <p:nvPr/>
        </p:nvPicPr>
        <p:blipFill>
          <a:blip r:embed="rId2"/>
          <a:stretch>
            <a:fillRect/>
          </a:stretch>
        </p:blipFill>
        <p:spPr>
          <a:xfrm>
            <a:off x="4583877" y="802088"/>
            <a:ext cx="6852062" cy="3252175"/>
          </a:xfrm>
          <a:prstGeom prst="rect">
            <a:avLst/>
          </a:prstGeom>
        </p:spPr>
      </p:pic>
      <p:sp>
        <p:nvSpPr>
          <p:cNvPr id="3" name="Content Placeholder 2">
            <a:extLst>
              <a:ext uri="{FF2B5EF4-FFF2-40B4-BE49-F238E27FC236}">
                <a16:creationId xmlns:a16="http://schemas.microsoft.com/office/drawing/2014/main" id="{4241AD3B-21B7-6D4D-8A42-33F2902E6BD7}"/>
              </a:ext>
            </a:extLst>
          </p:cNvPr>
          <p:cNvSpPr>
            <a:spLocks noGrp="1"/>
          </p:cNvSpPr>
          <p:nvPr>
            <p:ph idx="1"/>
          </p:nvPr>
        </p:nvSpPr>
        <p:spPr>
          <a:xfrm>
            <a:off x="4819007" y="4235714"/>
            <a:ext cx="5852158" cy="1820198"/>
          </a:xfrm>
        </p:spPr>
        <p:txBody>
          <a:bodyPr anchor="t">
            <a:normAutofit/>
          </a:bodyPr>
          <a:lstStyle/>
          <a:p>
            <a:r>
              <a:rPr lang="en-US" sz="1600" dirty="0"/>
              <a:t>From the admin panel sidebar, the user can access the </a:t>
            </a:r>
            <a:r>
              <a:rPr lang="en-US" sz="1600" b="1" dirty="0"/>
              <a:t>edit your profile</a:t>
            </a:r>
            <a:r>
              <a:rPr lang="en-US" sz="1600" dirty="0"/>
              <a:t> page. In this page, the admin user can </a:t>
            </a:r>
            <a:r>
              <a:rPr lang="en-US" sz="1600" i="1" dirty="0"/>
              <a:t>edit their own profile </a:t>
            </a:r>
            <a:r>
              <a:rPr lang="en-US" sz="1600" dirty="0"/>
              <a:t>and update their changes to the database. The admin user will be notified if their changes were successful. </a:t>
            </a:r>
          </a:p>
          <a:p>
            <a:endParaRPr lang="en-US" sz="1600" dirty="0"/>
          </a:p>
        </p:txBody>
      </p:sp>
      <p:sp>
        <p:nvSpPr>
          <p:cNvPr id="17"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1"/>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1"/>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4412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3734E53E-4F63-44CB-B70A-5DDFEE05E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8" y="-626408"/>
            <a:ext cx="6858002" cy="8110817"/>
          </a:xfrm>
          <a:prstGeom prst="rect">
            <a:avLst/>
          </a:prstGeom>
          <a:gradFill>
            <a:gsLst>
              <a:gs pos="11000">
                <a:schemeClr val="accent2">
                  <a:alpha val="63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7393" y="-1877393"/>
            <a:ext cx="4356024"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174217">
            <a:off x="2279676" y="1277867"/>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EB69F-B817-9643-B1A5-40BC3221BA41}"/>
              </a:ext>
            </a:extLst>
          </p:cNvPr>
          <p:cNvSpPr>
            <a:spLocks noGrp="1"/>
          </p:cNvSpPr>
          <p:nvPr>
            <p:ph type="title"/>
          </p:nvPr>
        </p:nvSpPr>
        <p:spPr>
          <a:xfrm>
            <a:off x="1371600" y="866124"/>
            <a:ext cx="5724939" cy="3177142"/>
          </a:xfrm>
        </p:spPr>
        <p:txBody>
          <a:bodyPr vert="horz" lIns="0" tIns="0" rIns="0" bIns="0" rtlCol="0" anchor="b">
            <a:normAutofit/>
          </a:bodyPr>
          <a:lstStyle/>
          <a:p>
            <a:r>
              <a:rPr lang="en-US" sz="4000" spc="750">
                <a:solidFill>
                  <a:schemeClr val="bg1"/>
                </a:solidFill>
              </a:rPr>
              <a:t>THE END</a:t>
            </a:r>
          </a:p>
        </p:txBody>
      </p:sp>
      <p:sp>
        <p:nvSpPr>
          <p:cNvPr id="3" name="Content Placeholder 2">
            <a:extLst>
              <a:ext uri="{FF2B5EF4-FFF2-40B4-BE49-F238E27FC236}">
                <a16:creationId xmlns:a16="http://schemas.microsoft.com/office/drawing/2014/main" id="{B97A626F-93F8-7240-A1F4-DD232F848F6A}"/>
              </a:ext>
            </a:extLst>
          </p:cNvPr>
          <p:cNvSpPr>
            <a:spLocks noGrp="1"/>
          </p:cNvSpPr>
          <p:nvPr>
            <p:ph idx="1"/>
          </p:nvPr>
        </p:nvSpPr>
        <p:spPr>
          <a:xfrm>
            <a:off x="1371600" y="4969565"/>
            <a:ext cx="5504283" cy="1259401"/>
          </a:xfrm>
        </p:spPr>
        <p:txBody>
          <a:bodyPr vert="horz" lIns="0" tIns="0" rIns="0" bIns="0" rtlCol="0">
            <a:normAutofit/>
          </a:bodyPr>
          <a:lstStyle/>
          <a:p>
            <a:pPr marL="0" indent="0">
              <a:lnSpc>
                <a:spcPct val="150000"/>
              </a:lnSpc>
              <a:buNone/>
            </a:pPr>
            <a:r>
              <a:rPr lang="en-US" sz="1400" b="1" cap="all" spc="600">
                <a:solidFill>
                  <a:schemeClr val="bg1"/>
                </a:solidFill>
              </a:rPr>
              <a:t>Thank you for watching our presentation!</a:t>
            </a:r>
          </a:p>
        </p:txBody>
      </p:sp>
      <p:pic>
        <p:nvPicPr>
          <p:cNvPr id="7" name="Graphic 6" descr="Smiling Face with No Fill">
            <a:extLst>
              <a:ext uri="{FF2B5EF4-FFF2-40B4-BE49-F238E27FC236}">
                <a16:creationId xmlns:a16="http://schemas.microsoft.com/office/drawing/2014/main" id="{CCD11BEB-5D7E-E892-0F63-882FA935AA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7147" y="1865173"/>
            <a:ext cx="3127653" cy="3127653"/>
          </a:xfrm>
          <a:prstGeom prst="rect">
            <a:avLst/>
          </a:prstGeom>
        </p:spPr>
      </p:pic>
    </p:spTree>
    <p:extLst>
      <p:ext uri="{BB962C8B-B14F-4D97-AF65-F5344CB8AC3E}">
        <p14:creationId xmlns:p14="http://schemas.microsoft.com/office/powerpoint/2010/main" val="26892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E947-A6F3-1D4D-BE29-4CEE2CEE1CE2}"/>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E96FF56E-094E-9D43-B441-C6DEE3F9C16D}"/>
              </a:ext>
            </a:extLst>
          </p:cNvPr>
          <p:cNvSpPr>
            <a:spLocks noGrp="1"/>
          </p:cNvSpPr>
          <p:nvPr>
            <p:ph idx="1"/>
          </p:nvPr>
        </p:nvSpPr>
        <p:spPr>
          <a:xfrm>
            <a:off x="1371600" y="2112264"/>
            <a:ext cx="8389917" cy="3959352"/>
          </a:xfrm>
        </p:spPr>
        <p:txBody>
          <a:bodyPr/>
          <a:lstStyle/>
          <a:p>
            <a:r>
              <a:rPr lang="en-US" dirty="0"/>
              <a:t>Developed in 2 Week </a:t>
            </a:r>
            <a:r>
              <a:rPr lang="en-US" b="1" dirty="0"/>
              <a:t>Sprints</a:t>
            </a:r>
          </a:p>
          <a:p>
            <a:pPr lvl="1"/>
            <a:r>
              <a:rPr lang="en-US" dirty="0"/>
              <a:t>Meetings once a week</a:t>
            </a:r>
          </a:p>
          <a:p>
            <a:pPr lvl="1"/>
            <a:r>
              <a:rPr lang="en-US" b="1" dirty="0"/>
              <a:t>Sprints</a:t>
            </a:r>
            <a:r>
              <a:rPr lang="en-US" dirty="0"/>
              <a:t> were planned based on what was uncompleted in our </a:t>
            </a:r>
            <a:r>
              <a:rPr lang="en-US" b="1" dirty="0"/>
              <a:t>product backlog</a:t>
            </a:r>
          </a:p>
          <a:p>
            <a:r>
              <a:rPr lang="en-US" dirty="0"/>
              <a:t>Everyone worked from their own local environment, they pushed / pulled the project files and the database from our </a:t>
            </a:r>
            <a:r>
              <a:rPr lang="en-US" b="1" dirty="0"/>
              <a:t>GitHub repository</a:t>
            </a:r>
            <a:r>
              <a:rPr lang="en-US" dirty="0"/>
              <a:t>, then the project was publicly hosted through the </a:t>
            </a:r>
            <a:r>
              <a:rPr lang="en-US" b="1" dirty="0"/>
              <a:t>Amazon Web Service</a:t>
            </a:r>
            <a:r>
              <a:rPr lang="en-US" dirty="0"/>
              <a:t>.</a:t>
            </a:r>
          </a:p>
          <a:p>
            <a:endParaRPr lang="en-US" dirty="0"/>
          </a:p>
        </p:txBody>
      </p:sp>
      <p:sp>
        <p:nvSpPr>
          <p:cNvPr id="4" name="TextBox 3">
            <a:extLst>
              <a:ext uri="{FF2B5EF4-FFF2-40B4-BE49-F238E27FC236}">
                <a16:creationId xmlns:a16="http://schemas.microsoft.com/office/drawing/2014/main" id="{1BAA7EE3-3CA3-9240-9EDA-04535947E148}"/>
              </a:ext>
            </a:extLst>
          </p:cNvPr>
          <p:cNvSpPr txBox="1"/>
          <p:nvPr/>
        </p:nvSpPr>
        <p:spPr>
          <a:xfrm>
            <a:off x="-38152" y="6488669"/>
            <a:ext cx="328936" cy="369332"/>
          </a:xfrm>
          <a:prstGeom prst="rect">
            <a:avLst/>
          </a:prstGeom>
          <a:noFill/>
        </p:spPr>
        <p:txBody>
          <a:bodyPr wrap="none" rtlCol="0">
            <a:spAutoFit/>
          </a:bodyPr>
          <a:lstStyle/>
          <a:p>
            <a:r>
              <a:rPr lang="en-US" dirty="0"/>
              <a:t>K</a:t>
            </a:r>
          </a:p>
        </p:txBody>
      </p:sp>
    </p:spTree>
    <p:extLst>
      <p:ext uri="{BB962C8B-B14F-4D97-AF65-F5344CB8AC3E}">
        <p14:creationId xmlns:p14="http://schemas.microsoft.com/office/powerpoint/2010/main" val="300316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B27F94E2-D731-8C34-59B3-68AD76BA92C2}"/>
              </a:ext>
            </a:extLst>
          </p:cNvPr>
          <p:cNvPicPr>
            <a:picLocks noChangeAspect="1"/>
          </p:cNvPicPr>
          <p:nvPr/>
        </p:nvPicPr>
        <p:blipFill rotWithShape="1">
          <a:blip r:embed="rId2"/>
          <a:srcRect b="6250"/>
          <a:stretch/>
        </p:blipFill>
        <p:spPr>
          <a:xfrm>
            <a:off x="-2" y="10"/>
            <a:ext cx="12192002" cy="6857990"/>
          </a:xfrm>
          <a:prstGeom prst="rect">
            <a:avLst/>
          </a:prstGeom>
        </p:spPr>
      </p:pic>
      <p:sp>
        <p:nvSpPr>
          <p:cNvPr id="15" name="Rectangle 14">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50EFC5-8C8F-E64E-BBCC-0EBEE1E097E3}"/>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dirty="0">
                <a:solidFill>
                  <a:schemeClr val="bg1"/>
                </a:solidFill>
              </a:rPr>
              <a:t>UI / UX Design</a:t>
            </a:r>
          </a:p>
        </p:txBody>
      </p:sp>
    </p:spTree>
    <p:extLst>
      <p:ext uri="{BB962C8B-B14F-4D97-AF65-F5344CB8AC3E}">
        <p14:creationId xmlns:p14="http://schemas.microsoft.com/office/powerpoint/2010/main" val="2868418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7516-ED5A-4846-9C1A-ABDC0566719D}"/>
              </a:ext>
            </a:extLst>
          </p:cNvPr>
          <p:cNvSpPr>
            <a:spLocks noGrp="1"/>
          </p:cNvSpPr>
          <p:nvPr>
            <p:ph type="title"/>
          </p:nvPr>
        </p:nvSpPr>
        <p:spPr/>
        <p:txBody>
          <a:bodyPr/>
          <a:lstStyle/>
          <a:p>
            <a:r>
              <a:rPr lang="en-US" dirty="0"/>
              <a:t>UI / UX Design</a:t>
            </a:r>
          </a:p>
        </p:txBody>
      </p:sp>
      <p:sp>
        <p:nvSpPr>
          <p:cNvPr id="3" name="Content Placeholder 2">
            <a:extLst>
              <a:ext uri="{FF2B5EF4-FFF2-40B4-BE49-F238E27FC236}">
                <a16:creationId xmlns:a16="http://schemas.microsoft.com/office/drawing/2014/main" id="{7D64AA22-81E1-8441-9D10-88551BDABC46}"/>
              </a:ext>
            </a:extLst>
          </p:cNvPr>
          <p:cNvSpPr>
            <a:spLocks noGrp="1"/>
          </p:cNvSpPr>
          <p:nvPr>
            <p:ph idx="1"/>
          </p:nvPr>
        </p:nvSpPr>
        <p:spPr/>
        <p:txBody>
          <a:bodyPr>
            <a:normAutofit/>
          </a:bodyPr>
          <a:lstStyle/>
          <a:p>
            <a:r>
              <a:rPr lang="en-US" dirty="0"/>
              <a:t>We used </a:t>
            </a:r>
            <a:r>
              <a:rPr lang="en-US" b="1" dirty="0"/>
              <a:t>bootstrap</a:t>
            </a:r>
            <a:r>
              <a:rPr lang="en-US" dirty="0"/>
              <a:t> and </a:t>
            </a:r>
            <a:r>
              <a:rPr lang="en-US" b="1" dirty="0"/>
              <a:t>CSS styles</a:t>
            </a:r>
            <a:r>
              <a:rPr lang="en-US" dirty="0"/>
              <a:t> in general to design the front-end our website.</a:t>
            </a:r>
          </a:p>
          <a:p>
            <a:pPr lvl="1"/>
            <a:r>
              <a:rPr lang="en-US" dirty="0"/>
              <a:t>This means that many of the style classes we used are </a:t>
            </a:r>
            <a:r>
              <a:rPr lang="en-US" i="1" dirty="0"/>
              <a:t>existing classes </a:t>
            </a:r>
            <a:r>
              <a:rPr lang="en-US" dirty="0"/>
              <a:t>offered in bootstrap.</a:t>
            </a:r>
          </a:p>
          <a:p>
            <a:pPr fontAlgn="base"/>
            <a:r>
              <a:rPr lang="en-US" dirty="0"/>
              <a:t>Many of our website elements were modified to be scalable items, such as: the slideshow images, visibility of far right nav bar items, and our product display blocks</a:t>
            </a:r>
          </a:p>
          <a:p>
            <a:pPr fontAlgn="base"/>
            <a:r>
              <a:rPr lang="en-US" dirty="0"/>
              <a:t>Having items which can scale to any size allows for our website to be responsive, meaning it can be used by a variety of screen sizes from minimum to maximum display size to ensure </a:t>
            </a:r>
            <a:r>
              <a:rPr lang="en-US" b="1" dirty="0"/>
              <a:t>usability and satisfaction.</a:t>
            </a:r>
          </a:p>
          <a:p>
            <a:endParaRPr lang="en-US" dirty="0"/>
          </a:p>
        </p:txBody>
      </p:sp>
      <p:sp>
        <p:nvSpPr>
          <p:cNvPr id="4" name="TextBox 3">
            <a:extLst>
              <a:ext uri="{FF2B5EF4-FFF2-40B4-BE49-F238E27FC236}">
                <a16:creationId xmlns:a16="http://schemas.microsoft.com/office/drawing/2014/main" id="{754B4CEE-F9AE-0F49-BB4E-0614EEC49B92}"/>
              </a:ext>
            </a:extLst>
          </p:cNvPr>
          <p:cNvSpPr txBox="1"/>
          <p:nvPr/>
        </p:nvSpPr>
        <p:spPr>
          <a:xfrm>
            <a:off x="-38152" y="6488669"/>
            <a:ext cx="360996" cy="369332"/>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164260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gears&#10;&#10;Description automatically generated with low confidence">
            <a:extLst>
              <a:ext uri="{FF2B5EF4-FFF2-40B4-BE49-F238E27FC236}">
                <a16:creationId xmlns:a16="http://schemas.microsoft.com/office/drawing/2014/main" id="{E1D3F1D0-74B2-3E76-C261-4663BDF7B494}"/>
              </a:ext>
            </a:extLst>
          </p:cNvPr>
          <p:cNvPicPr>
            <a:picLocks noChangeAspect="1"/>
          </p:cNvPicPr>
          <p:nvPr/>
        </p:nvPicPr>
        <p:blipFill rotWithShape="1">
          <a:blip r:embed="rId2"/>
          <a:srcRect/>
          <a:stretch/>
        </p:blipFill>
        <p:spPr>
          <a:xfrm>
            <a:off x="-2" y="10"/>
            <a:ext cx="12192002" cy="6857990"/>
          </a:xfrm>
          <a:prstGeom prst="rect">
            <a:avLst/>
          </a:prstGeom>
        </p:spPr>
      </p:pic>
      <p:sp>
        <p:nvSpPr>
          <p:cNvPr id="15" name="Rectangle 14">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3FB8C22-D165-A441-8D1D-3C6E16F74F56}"/>
              </a:ext>
            </a:extLst>
          </p:cNvPr>
          <p:cNvSpPr>
            <a:spLocks noGrp="1"/>
          </p:cNvSpPr>
          <p:nvPr>
            <p:ph type="title"/>
          </p:nvPr>
        </p:nvSpPr>
        <p:spPr>
          <a:xfrm>
            <a:off x="954156" y="5271715"/>
            <a:ext cx="10481781" cy="715617"/>
          </a:xfrm>
        </p:spPr>
        <p:txBody>
          <a:bodyPr vert="horz" lIns="0" tIns="0" rIns="0" bIns="0" rtlCol="0" anchor="b">
            <a:normAutofit fontScale="90000"/>
          </a:bodyPr>
          <a:lstStyle/>
          <a:p>
            <a:r>
              <a:rPr lang="en-US" spc="750" dirty="0">
                <a:solidFill>
                  <a:schemeClr val="bg1"/>
                </a:solidFill>
              </a:rPr>
              <a:t>Functionality: User Experience</a:t>
            </a:r>
          </a:p>
        </p:txBody>
      </p:sp>
    </p:spTree>
    <p:extLst>
      <p:ext uri="{BB962C8B-B14F-4D97-AF65-F5344CB8AC3E}">
        <p14:creationId xmlns:p14="http://schemas.microsoft.com/office/powerpoint/2010/main" val="161198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54E29-114C-AB44-890D-0F142D6B3CCB}"/>
              </a:ext>
            </a:extLst>
          </p:cNvPr>
          <p:cNvSpPr>
            <a:spLocks noGrp="1"/>
          </p:cNvSpPr>
          <p:nvPr>
            <p:ph type="title"/>
          </p:nvPr>
        </p:nvSpPr>
        <p:spPr>
          <a:xfrm>
            <a:off x="1086593" y="-279808"/>
            <a:ext cx="9973415" cy="1556725"/>
          </a:xfrm>
        </p:spPr>
        <p:txBody>
          <a:bodyPr vert="horz" lIns="0" tIns="0" rIns="0" bIns="0" rtlCol="0" anchor="b">
            <a:normAutofit/>
          </a:bodyPr>
          <a:lstStyle/>
          <a:p>
            <a:r>
              <a:rPr lang="en-US" dirty="0"/>
              <a:t>Signing Up For an Account</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78AB10E4-102E-5049-A39F-748A3BAF0A26}"/>
              </a:ext>
            </a:extLst>
          </p:cNvPr>
          <p:cNvPicPr>
            <a:picLocks noGrp="1" noChangeAspect="1"/>
          </p:cNvPicPr>
          <p:nvPr>
            <p:ph idx="1"/>
          </p:nvPr>
        </p:nvPicPr>
        <p:blipFill rotWithShape="1">
          <a:blip r:embed="rId2"/>
          <a:srcRect b="2459"/>
          <a:stretch/>
        </p:blipFill>
        <p:spPr>
          <a:xfrm>
            <a:off x="247650" y="1650930"/>
            <a:ext cx="5369925" cy="3312956"/>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FC728968-7B93-F044-8C38-36E41BC3EBC4}"/>
              </a:ext>
            </a:extLst>
          </p:cNvPr>
          <p:cNvPicPr>
            <a:picLocks noChangeAspect="1"/>
          </p:cNvPicPr>
          <p:nvPr/>
        </p:nvPicPr>
        <p:blipFill rotWithShape="1">
          <a:blip r:embed="rId3"/>
          <a:srcRect b="64462"/>
          <a:stretch/>
        </p:blipFill>
        <p:spPr>
          <a:xfrm>
            <a:off x="285008" y="5323051"/>
            <a:ext cx="10117777" cy="1085478"/>
          </a:xfrm>
          <a:prstGeom prst="rect">
            <a:avLst/>
          </a:prstGeom>
        </p:spPr>
      </p:pic>
      <p:sp>
        <p:nvSpPr>
          <p:cNvPr id="6" name="TextBox 5">
            <a:extLst>
              <a:ext uri="{FF2B5EF4-FFF2-40B4-BE49-F238E27FC236}">
                <a16:creationId xmlns:a16="http://schemas.microsoft.com/office/drawing/2014/main" id="{3A253154-3FED-6347-A5FA-46E7B5455C29}"/>
              </a:ext>
            </a:extLst>
          </p:cNvPr>
          <p:cNvSpPr txBox="1"/>
          <p:nvPr/>
        </p:nvSpPr>
        <p:spPr>
          <a:xfrm>
            <a:off x="6213764" y="2035500"/>
            <a:ext cx="5730586" cy="3422581"/>
          </a:xfrm>
          <a:prstGeom prst="rect">
            <a:avLst/>
          </a:prstGeom>
        </p:spPr>
        <p:txBody>
          <a:bodyPr vert="horz" lIns="0" tIns="0" rIns="0" bIns="0" rtlCol="0">
            <a:normAutofit lnSpcReduction="10000"/>
          </a:bodyPr>
          <a:lstStyle/>
          <a:p>
            <a:pPr indent="-228600">
              <a:lnSpc>
                <a:spcPct val="120000"/>
              </a:lnSpc>
              <a:spcAft>
                <a:spcPts val="600"/>
              </a:spcAft>
              <a:buFont typeface="Arial" panose="020B0604020202020204" pitchFamily="34" charset="0"/>
              <a:buChar char="•"/>
            </a:pPr>
            <a:r>
              <a:rPr lang="en-US" sz="1500" dirty="0"/>
              <a:t>If a user would like to create a new account, they can do so by clicking the </a:t>
            </a:r>
            <a:r>
              <a:rPr lang="en-US" sz="1500" b="1" dirty="0"/>
              <a:t>register page</a:t>
            </a:r>
            <a:r>
              <a:rPr lang="en-US" sz="1500" dirty="0"/>
              <a:t>. Our website will take a </a:t>
            </a:r>
            <a:r>
              <a:rPr lang="en-US" sz="1500" i="1" dirty="0"/>
              <a:t>user’s full name</a:t>
            </a:r>
            <a:r>
              <a:rPr lang="en-US" sz="1500" dirty="0"/>
              <a:t>, </a:t>
            </a:r>
            <a:r>
              <a:rPr lang="en-US" sz="1500" i="1" dirty="0"/>
              <a:t>username</a:t>
            </a:r>
            <a:r>
              <a:rPr lang="en-US" sz="1500" dirty="0"/>
              <a:t>, </a:t>
            </a:r>
            <a:r>
              <a:rPr lang="en-US" sz="1500" i="1" dirty="0"/>
              <a:t>email</a:t>
            </a:r>
            <a:r>
              <a:rPr lang="en-US" sz="1500" dirty="0"/>
              <a:t>, </a:t>
            </a:r>
            <a:r>
              <a:rPr lang="en-US" sz="1500" i="1" dirty="0"/>
              <a:t>password</a:t>
            </a:r>
            <a:r>
              <a:rPr lang="en-US" sz="1500" dirty="0"/>
              <a:t>, </a:t>
            </a:r>
            <a:r>
              <a:rPr lang="en-US" sz="1500" i="1" dirty="0"/>
              <a:t>phone number</a:t>
            </a:r>
            <a:r>
              <a:rPr lang="en-US" sz="1500" dirty="0"/>
              <a:t>, and </a:t>
            </a:r>
            <a:r>
              <a:rPr lang="en-US" sz="1500" i="1" dirty="0"/>
              <a:t>home address</a:t>
            </a:r>
            <a:r>
              <a:rPr lang="en-US" sz="1500" dirty="0"/>
              <a:t>. </a:t>
            </a:r>
          </a:p>
          <a:p>
            <a:pPr indent="-228600">
              <a:lnSpc>
                <a:spcPct val="120000"/>
              </a:lnSpc>
              <a:spcAft>
                <a:spcPts val="600"/>
              </a:spcAft>
              <a:buFont typeface="Arial" panose="020B0604020202020204" pitchFamily="34" charset="0"/>
              <a:buChar char="•"/>
            </a:pPr>
            <a:r>
              <a:rPr lang="en-US" sz="1500" dirty="0"/>
              <a:t>In our code, we cross check with our database and ensure there is not a user that already exists for the given username or email. </a:t>
            </a:r>
          </a:p>
          <a:p>
            <a:pPr indent="-228600">
              <a:lnSpc>
                <a:spcPct val="120000"/>
              </a:lnSpc>
              <a:spcAft>
                <a:spcPts val="600"/>
              </a:spcAft>
              <a:buFont typeface="Arial" panose="020B0604020202020204" pitchFamily="34" charset="0"/>
              <a:buChar char="•"/>
            </a:pPr>
            <a:r>
              <a:rPr lang="en-US" sz="1500" dirty="0"/>
              <a:t>If all is good to go, we will update our database with the entered information, encrypt the password for safety concerns, and inform the user that they have been registered successfully.</a:t>
            </a:r>
          </a:p>
          <a:p>
            <a:pPr indent="-228600">
              <a:lnSpc>
                <a:spcPct val="120000"/>
              </a:lnSpc>
              <a:spcAft>
                <a:spcPts val="600"/>
              </a:spcAft>
              <a:buFont typeface="Arial" panose="020B0604020202020204" pitchFamily="34" charset="0"/>
              <a:buChar char="•"/>
            </a:pPr>
            <a:r>
              <a:rPr lang="en-US" sz="1500" dirty="0"/>
              <a:t> If there was an error, the user will be redirected to try registering again.</a:t>
            </a:r>
          </a:p>
          <a:p>
            <a:pPr indent="-228600">
              <a:lnSpc>
                <a:spcPct val="120000"/>
              </a:lnSpc>
              <a:spcAft>
                <a:spcPts val="600"/>
              </a:spcAft>
              <a:buFont typeface="Arial" panose="020B0604020202020204" pitchFamily="34" charset="0"/>
              <a:buChar char="•"/>
            </a:pPr>
            <a:endParaRPr lang="en-US" sz="1500" dirty="0"/>
          </a:p>
        </p:txBody>
      </p:sp>
      <p:sp>
        <p:nvSpPr>
          <p:cNvPr id="15" name="Rectangle 14">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9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1213-A25F-6E45-AF0A-061FE703F22A}"/>
              </a:ext>
            </a:extLst>
          </p:cNvPr>
          <p:cNvSpPr>
            <a:spLocks noGrp="1"/>
          </p:cNvSpPr>
          <p:nvPr>
            <p:ph type="title"/>
          </p:nvPr>
        </p:nvSpPr>
        <p:spPr>
          <a:xfrm>
            <a:off x="1371600" y="457200"/>
            <a:ext cx="4911393" cy="1556724"/>
          </a:xfrm>
        </p:spPr>
        <p:txBody>
          <a:bodyPr vert="horz" lIns="0" tIns="0" rIns="0" bIns="0" rtlCol="0" anchor="b">
            <a:normAutofit/>
          </a:bodyPr>
          <a:lstStyle/>
          <a:p>
            <a:r>
              <a:rPr lang="en-US" dirty="0"/>
              <a:t>Log Into An Account</a:t>
            </a:r>
          </a:p>
        </p:txBody>
      </p:sp>
      <p:sp>
        <p:nvSpPr>
          <p:cNvPr id="7" name="TextBox 6">
            <a:extLst>
              <a:ext uri="{FF2B5EF4-FFF2-40B4-BE49-F238E27FC236}">
                <a16:creationId xmlns:a16="http://schemas.microsoft.com/office/drawing/2014/main" id="{25077091-1AB9-224A-BDDA-0CD71C564DBD}"/>
              </a:ext>
            </a:extLst>
          </p:cNvPr>
          <p:cNvSpPr txBox="1"/>
          <p:nvPr/>
        </p:nvSpPr>
        <p:spPr>
          <a:xfrm>
            <a:off x="1371601" y="2345635"/>
            <a:ext cx="4911392" cy="3583940"/>
          </a:xfrm>
          <a:prstGeom prst="rect">
            <a:avLst/>
          </a:prstGeom>
        </p:spPr>
        <p:txBody>
          <a:bodyPr vert="horz" lIns="0" tIns="0" rIns="0" bIns="0" rtlCol="0" anchor="t">
            <a:normAutofit/>
          </a:bodyPr>
          <a:lstStyle/>
          <a:p>
            <a:pPr indent="-228600">
              <a:lnSpc>
                <a:spcPct val="120000"/>
              </a:lnSpc>
              <a:spcAft>
                <a:spcPts val="600"/>
              </a:spcAft>
              <a:buFont typeface="Arial" panose="020B0604020202020204" pitchFamily="34" charset="0"/>
              <a:buChar char="•"/>
            </a:pPr>
            <a:r>
              <a:rPr lang="en-US" sz="1500"/>
              <a:t>A user can sign in by visiting the </a:t>
            </a:r>
            <a:r>
              <a:rPr lang="en-US" sz="1500" b="1"/>
              <a:t>sign in page</a:t>
            </a:r>
            <a:r>
              <a:rPr lang="en-US" sz="1500"/>
              <a:t>. </a:t>
            </a:r>
          </a:p>
          <a:p>
            <a:pPr indent="-228600">
              <a:lnSpc>
                <a:spcPct val="120000"/>
              </a:lnSpc>
              <a:spcAft>
                <a:spcPts val="600"/>
              </a:spcAft>
              <a:buFont typeface="Arial" panose="020B0604020202020204" pitchFamily="34" charset="0"/>
              <a:buChar char="•"/>
            </a:pPr>
            <a:r>
              <a:rPr lang="en-US" sz="1500"/>
              <a:t>In our </a:t>
            </a:r>
            <a:r>
              <a:rPr lang="en-US" sz="1500" b="1"/>
              <a:t>sign in page</a:t>
            </a:r>
            <a:r>
              <a:rPr lang="en-US" sz="1500"/>
              <a:t>, we take in a </a:t>
            </a:r>
            <a:r>
              <a:rPr lang="en-US" sz="1500" i="1"/>
              <a:t>username</a:t>
            </a:r>
            <a:r>
              <a:rPr lang="en-US" sz="1500"/>
              <a:t> and </a:t>
            </a:r>
            <a:r>
              <a:rPr lang="en-US" sz="1500" i="1"/>
              <a:t>password.</a:t>
            </a:r>
            <a:r>
              <a:rPr lang="en-US" sz="1500"/>
              <a:t> Then we cross check with our database to ensure a given user exists for that </a:t>
            </a:r>
            <a:r>
              <a:rPr lang="en-US" sz="1500" i="1"/>
              <a:t>username</a:t>
            </a:r>
            <a:r>
              <a:rPr lang="en-US" sz="1500"/>
              <a:t>, and that the </a:t>
            </a:r>
            <a:r>
              <a:rPr lang="en-US" sz="1500" i="1"/>
              <a:t>password</a:t>
            </a:r>
            <a:r>
              <a:rPr lang="en-US" sz="1500"/>
              <a:t> matches the encrypted one in the database. </a:t>
            </a:r>
          </a:p>
          <a:p>
            <a:pPr indent="-228600">
              <a:lnSpc>
                <a:spcPct val="120000"/>
              </a:lnSpc>
              <a:spcAft>
                <a:spcPts val="600"/>
              </a:spcAft>
              <a:buFont typeface="Arial" panose="020B0604020202020204" pitchFamily="34" charset="0"/>
              <a:buChar char="•"/>
            </a:pPr>
            <a:r>
              <a:rPr lang="en-US" sz="1500"/>
              <a:t>If there was an error, the user will be redirected to try logging in again.</a:t>
            </a:r>
          </a:p>
          <a:p>
            <a:pPr indent="-228600">
              <a:lnSpc>
                <a:spcPct val="120000"/>
              </a:lnSpc>
              <a:spcAft>
                <a:spcPts val="600"/>
              </a:spcAft>
              <a:buFont typeface="Arial" panose="020B0604020202020204" pitchFamily="34" charset="0"/>
              <a:buChar char="•"/>
            </a:pPr>
            <a:r>
              <a:rPr lang="en-US" sz="1500"/>
              <a:t> If all is good to go, a session is created for that user, and they will be redirected to their account page.</a:t>
            </a:r>
          </a:p>
          <a:p>
            <a:pPr indent="-228600">
              <a:lnSpc>
                <a:spcPct val="120000"/>
              </a:lnSpc>
              <a:spcAft>
                <a:spcPts val="600"/>
              </a:spcAft>
              <a:buFont typeface="Arial" panose="020B0604020202020204" pitchFamily="34" charset="0"/>
              <a:buChar char="•"/>
            </a:pPr>
            <a:r>
              <a:rPr lang="en-US" sz="1500"/>
              <a:t> Once signed in, the user can now access certain features (i.e., checkout, wishlist, account page, etc.)</a:t>
            </a:r>
          </a:p>
        </p:txBody>
      </p:sp>
      <p:pic>
        <p:nvPicPr>
          <p:cNvPr id="5" name="Content Placeholder 4" descr="Graphical user interface, text, application, chat or text message, email&#10;&#10;Description automatically generated">
            <a:extLst>
              <a:ext uri="{FF2B5EF4-FFF2-40B4-BE49-F238E27FC236}">
                <a16:creationId xmlns:a16="http://schemas.microsoft.com/office/drawing/2014/main" id="{93C8EABE-76AB-3940-A4DD-9F39D06962DE}"/>
              </a:ext>
            </a:extLst>
          </p:cNvPr>
          <p:cNvPicPr>
            <a:picLocks noGrp="1" noChangeAspect="1"/>
          </p:cNvPicPr>
          <p:nvPr>
            <p:ph idx="1"/>
          </p:nvPr>
        </p:nvPicPr>
        <p:blipFill>
          <a:blip r:embed="rId2"/>
          <a:stretch>
            <a:fillRect/>
          </a:stretch>
        </p:blipFill>
        <p:spPr>
          <a:xfrm>
            <a:off x="6644639" y="2073552"/>
            <a:ext cx="5090161" cy="3199092"/>
          </a:xfrm>
          <a:prstGeom prst="rect">
            <a:avLst/>
          </a:prstGeom>
        </p:spPr>
      </p:pic>
      <p:sp>
        <p:nvSpPr>
          <p:cNvPr id="14" name="Rectangle 13">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517639"/>
      </p:ext>
    </p:extLst>
  </p:cSld>
  <p:clrMapOvr>
    <a:masterClrMapping/>
  </p:clrMapOvr>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263B22"/>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18696</TotalTime>
  <Words>2849</Words>
  <Application>Microsoft Macintosh PowerPoint</Application>
  <PresentationFormat>Widescreen</PresentationFormat>
  <Paragraphs>135</Paragraphs>
  <Slides>32</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Avenir Next LT Pro</vt:lpstr>
      <vt:lpstr>Calibri</vt:lpstr>
      <vt:lpstr>GradientRiseVTI</vt:lpstr>
      <vt:lpstr>Group 2 Software Engineering project</vt:lpstr>
      <vt:lpstr>Background</vt:lpstr>
      <vt:lpstr>How it was made:</vt:lpstr>
      <vt:lpstr>Workflow</vt:lpstr>
      <vt:lpstr>UI / UX Design</vt:lpstr>
      <vt:lpstr>UI / UX Design</vt:lpstr>
      <vt:lpstr>Functionality: User Experience</vt:lpstr>
      <vt:lpstr>Signing Up For an Account</vt:lpstr>
      <vt:lpstr>Log Into An Account</vt:lpstr>
      <vt:lpstr>Home Page</vt:lpstr>
      <vt:lpstr>Shop Pages (shop all /By category)</vt:lpstr>
      <vt:lpstr>Product Display Page</vt:lpstr>
      <vt:lpstr>Add To Wish List</vt:lpstr>
      <vt:lpstr>ACCOUNT Settings &amp; Features</vt:lpstr>
      <vt:lpstr>Add to cart (Part 1)</vt:lpstr>
      <vt:lpstr>Add to cart (Part 2)</vt:lpstr>
      <vt:lpstr>Placing The Order</vt:lpstr>
      <vt:lpstr>Search</vt:lpstr>
      <vt:lpstr>Functionality: Admin Panel</vt:lpstr>
      <vt:lpstr>ADMIN LOGIN</vt:lpstr>
      <vt:lpstr>ADMIN PANEL</vt:lpstr>
      <vt:lpstr>Insert Products</vt:lpstr>
      <vt:lpstr>View &amp; Modify Products</vt:lpstr>
      <vt:lpstr>View Categories</vt:lpstr>
      <vt:lpstr>Edit About US Page</vt:lpstr>
      <vt:lpstr>INSERT COUPON CODES</vt:lpstr>
      <vt:lpstr>View &amp; Modify Coupon CODES</vt:lpstr>
      <vt:lpstr>View &amp; Sort ORDERs</vt:lpstr>
      <vt:lpstr>INSERT A USER</vt:lpstr>
      <vt:lpstr>VIEW &amp; MODIFY EXISTING USERS</vt:lpstr>
      <vt:lpstr>EDIT ADMIN PROFILE</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Software Engineering project</dc:title>
  <dc:creator>Kassie Garcia (student)</dc:creator>
  <cp:lastModifiedBy>Kassie Garcia (student)</cp:lastModifiedBy>
  <cp:revision>30</cp:revision>
  <dcterms:created xsi:type="dcterms:W3CDTF">2022-04-11T23:49:33Z</dcterms:created>
  <dcterms:modified xsi:type="dcterms:W3CDTF">2022-04-26T18:36:54Z</dcterms:modified>
</cp:coreProperties>
</file>